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301" r:id="rId2"/>
    <p:sldId id="339" r:id="rId3"/>
    <p:sldId id="338" r:id="rId4"/>
    <p:sldId id="340" r:id="rId5"/>
    <p:sldId id="341" r:id="rId6"/>
    <p:sldId id="312" r:id="rId7"/>
    <p:sldId id="31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37" r:id="rId16"/>
    <p:sldId id="311" r:id="rId17"/>
    <p:sldId id="314" r:id="rId18"/>
    <p:sldId id="257" r:id="rId19"/>
    <p:sldId id="258" r:id="rId20"/>
    <p:sldId id="259" r:id="rId21"/>
    <p:sldId id="279" r:id="rId22"/>
    <p:sldId id="276" r:id="rId23"/>
    <p:sldId id="281" r:id="rId24"/>
    <p:sldId id="282" r:id="rId25"/>
    <p:sldId id="283" r:id="rId26"/>
    <p:sldId id="284" r:id="rId27"/>
    <p:sldId id="336" r:id="rId28"/>
    <p:sldId id="285" r:id="rId29"/>
    <p:sldId id="280" r:id="rId30"/>
    <p:sldId id="260" r:id="rId31"/>
    <p:sldId id="277" r:id="rId32"/>
    <p:sldId id="278" r:id="rId33"/>
    <p:sldId id="286" r:id="rId34"/>
    <p:sldId id="287" r:id="rId35"/>
    <p:sldId id="315" r:id="rId36"/>
    <p:sldId id="335" r:id="rId37"/>
    <p:sldId id="288" r:id="rId38"/>
    <p:sldId id="289" r:id="rId39"/>
    <p:sldId id="290" r:id="rId40"/>
    <p:sldId id="291" r:id="rId41"/>
    <p:sldId id="295" r:id="rId42"/>
    <p:sldId id="298" r:id="rId43"/>
    <p:sldId id="293" r:id="rId44"/>
    <p:sldId id="316" r:id="rId45"/>
    <p:sldId id="317" r:id="rId46"/>
    <p:sldId id="333" r:id="rId47"/>
    <p:sldId id="318" r:id="rId48"/>
    <p:sldId id="327" r:id="rId49"/>
    <p:sldId id="319" r:id="rId50"/>
    <p:sldId id="328" r:id="rId51"/>
    <p:sldId id="329" r:id="rId52"/>
    <p:sldId id="330" r:id="rId53"/>
    <p:sldId id="331" r:id="rId54"/>
    <p:sldId id="332" r:id="rId55"/>
    <p:sldId id="320" r:id="rId56"/>
    <p:sldId id="321" r:id="rId57"/>
    <p:sldId id="322" r:id="rId58"/>
    <p:sldId id="334" r:id="rId59"/>
  </p:sldIdLst>
  <p:sldSz cx="9144000" cy="6858000" type="screen4x3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6600CC"/>
    <a:srgbClr val="0000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109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1362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725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980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630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2952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8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266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595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019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621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38D98-94BA-4776-A475-66ED28ADB9BA}" type="datetimeFigureOut">
              <a:rPr lang="th-TH" smtClean="0"/>
              <a:t>20/08/67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BD4E0-F5EB-48E4-873E-49F0393A59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75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jpe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emf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3" y="2821851"/>
            <a:ext cx="3861502" cy="38615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50409" y="2342435"/>
            <a:ext cx="8615967" cy="1519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การเปิดใบสั่งซื้อมะพร้าวลูกนำเข้าต่างประเทศ และ</a:t>
            </a:r>
          </a:p>
          <a:p>
            <a:pPr algn="ctr"/>
            <a:r>
              <a:rPr lang="th-TH" b="1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ค่าชิปปิ้ง - ค่าขนส่ง + อื่น ๆ </a:t>
            </a:r>
            <a:r>
              <a:rPr lang="th-TH" b="1" i="1" u="sng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หรือที่เรียกว่า </a:t>
            </a:r>
            <a:r>
              <a:rPr lang="en-US" sz="5400" b="1" i="1" u="sng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PO.</a:t>
            </a:r>
            <a:endParaRPr lang="th-TH" b="1" i="1" u="sng" dirty="0">
              <a:solidFill>
                <a:srgbClr val="FF00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9919" y="2821851"/>
            <a:ext cx="3861502" cy="3861502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616617" y="481806"/>
            <a:ext cx="4363731" cy="8230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5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คู่มือการปฏิบัติงาน</a:t>
            </a:r>
            <a:endParaRPr lang="th-TH" sz="5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7999" y="4808515"/>
            <a:ext cx="1721916" cy="12896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22" y="5195350"/>
            <a:ext cx="1721916" cy="12896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964" y="5177308"/>
            <a:ext cx="1721916" cy="1289651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1705445" y="1361921"/>
            <a:ext cx="6031002" cy="92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**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POP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-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03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-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01</a:t>
            </a:r>
            <a:r>
              <a:rPr lang="en-US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**</a:t>
            </a:r>
            <a:endParaRPr lang="th-TH" b="1" u="sng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7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174274" y="226112"/>
            <a:ext cx="2782390" cy="7441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Packing list</a:t>
            </a:r>
            <a:endParaRPr lang="en-US" sz="4400" b="1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244" y="1077360"/>
            <a:ext cx="3548666" cy="5016783"/>
          </a:xfrm>
          <a:prstGeom prst="rec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4" name="Title 1"/>
          <p:cNvSpPr txBox="1">
            <a:spLocks/>
          </p:cNvSpPr>
          <p:nvPr/>
        </p:nvSpPr>
        <p:spPr>
          <a:xfrm rot="20353847">
            <a:off x="3898919" y="2526297"/>
            <a:ext cx="1177316" cy="63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dirty="0" smtClean="0">
                <a:solidFill>
                  <a:srgbClr val="FF0000"/>
                </a:solidFill>
              </a:rPr>
              <a:t>ตัวอย่าง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376294" y="237524"/>
            <a:ext cx="4281573" cy="630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Fumigation Certificate</a:t>
            </a:r>
            <a:endParaRPr lang="en-US" sz="4400" b="1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742862" y="828861"/>
            <a:ext cx="5548438" cy="520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srgbClr val="0000CC"/>
                </a:solidFill>
              </a:rPr>
              <a:t>เอกสารรับรองการรมยา หรือรมควัน เพื่อกำจัดแมลง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352" y="1379815"/>
            <a:ext cx="3353293" cy="5284179"/>
          </a:xfrm>
          <a:prstGeom prst="rec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 rot="20353847">
            <a:off x="4185816" y="3413013"/>
            <a:ext cx="1177316" cy="63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dirty="0" smtClean="0">
                <a:solidFill>
                  <a:srgbClr val="FF0000"/>
                </a:solidFill>
              </a:rPr>
              <a:t>ตัวอย่าง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2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71655" y="112227"/>
            <a:ext cx="4690851" cy="669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Phytosanitary</a:t>
            </a:r>
            <a:r>
              <a:rPr lang="en-US" sz="4400" b="1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Certificate</a:t>
            </a:r>
            <a:endParaRPr lang="en-US" sz="4400" b="1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742862" y="828861"/>
            <a:ext cx="5548438" cy="520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srgbClr val="0000CC"/>
                </a:solidFill>
              </a:rPr>
              <a:t>เอกสาร</a:t>
            </a:r>
            <a:r>
              <a:rPr lang="th-TH" sz="2800" dirty="0" smtClean="0">
                <a:solidFill>
                  <a:srgbClr val="0000CC"/>
                </a:solidFill>
              </a:rPr>
              <a:t>รับรองปลอดศัตรูพืช</a:t>
            </a:r>
            <a:endParaRPr lang="th-TH" sz="2800" dirty="0">
              <a:solidFill>
                <a:srgbClr val="0000C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665" y="1390944"/>
            <a:ext cx="3356422" cy="4750421"/>
          </a:xfrm>
          <a:prstGeom prst="rec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6" name="Title 1"/>
          <p:cNvSpPr txBox="1">
            <a:spLocks/>
          </p:cNvSpPr>
          <p:nvPr/>
        </p:nvSpPr>
        <p:spPr>
          <a:xfrm rot="20353847">
            <a:off x="3732218" y="3399951"/>
            <a:ext cx="1177316" cy="63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dirty="0" smtClean="0">
                <a:solidFill>
                  <a:srgbClr val="FF0000"/>
                </a:solidFill>
              </a:rPr>
              <a:t>ตัวอย่าง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6" y="933274"/>
            <a:ext cx="3733238" cy="52251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619797" y="0"/>
            <a:ext cx="6361612" cy="1004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400" b="1" dirty="0" smtClean="0">
                <a:solidFill>
                  <a:srgbClr val="000099"/>
                </a:solidFill>
              </a:rPr>
              <a:t>สำเนา ใบขน </a:t>
            </a:r>
            <a:endParaRPr lang="en-US" sz="4400" b="1" dirty="0">
              <a:solidFill>
                <a:srgbClr val="000099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65096" y="2296161"/>
            <a:ext cx="992779" cy="261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319347" y="1540702"/>
            <a:ext cx="3114124" cy="793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531292" y="1150655"/>
            <a:ext cx="1374336" cy="520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99"/>
                </a:solidFill>
              </a:rPr>
              <a:t>เลขที่ </a:t>
            </a:r>
            <a:r>
              <a:rPr lang="en-US" sz="2800" dirty="0" smtClean="0">
                <a:solidFill>
                  <a:srgbClr val="000099"/>
                </a:solidFill>
              </a:rPr>
              <a:t>BL.</a:t>
            </a:r>
            <a:endParaRPr lang="th-TH" sz="2800" dirty="0">
              <a:solidFill>
                <a:srgbClr val="000099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194562" y="2165865"/>
            <a:ext cx="1409268" cy="2079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7" name="Straight Arrow Connector 16"/>
          <p:cNvCxnSpPr>
            <a:endCxn id="20" idx="1"/>
          </p:cNvCxnSpPr>
          <p:nvPr/>
        </p:nvCxnSpPr>
        <p:spPr>
          <a:xfrm flipV="1">
            <a:off x="3600508" y="1905531"/>
            <a:ext cx="1049868" cy="354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4650376" y="1645197"/>
            <a:ext cx="2286001" cy="520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 smtClean="0">
                <a:solidFill>
                  <a:srgbClr val="000099"/>
                </a:solidFill>
              </a:rPr>
              <a:t>เลขที่ </a:t>
            </a:r>
            <a:r>
              <a:rPr lang="en-US" sz="2800" dirty="0" smtClean="0">
                <a:solidFill>
                  <a:srgbClr val="000099"/>
                </a:solidFill>
              </a:rPr>
              <a:t>Invoice</a:t>
            </a:r>
            <a:endParaRPr lang="th-TH" sz="2800" dirty="0">
              <a:solidFill>
                <a:srgbClr val="000099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603284" y="2074301"/>
            <a:ext cx="2286002" cy="520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 smtClean="0">
                <a:solidFill>
                  <a:srgbClr val="000099"/>
                </a:solidFill>
              </a:rPr>
              <a:t>วันที่เรือเข้าท่า </a:t>
            </a:r>
            <a:r>
              <a:rPr lang="en-US" sz="2800" dirty="0" smtClean="0">
                <a:solidFill>
                  <a:srgbClr val="000099"/>
                </a:solidFill>
              </a:rPr>
              <a:t>ETA</a:t>
            </a:r>
            <a:endParaRPr lang="th-TH" sz="2800" dirty="0">
              <a:solidFill>
                <a:srgbClr val="000099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627688" y="2458739"/>
            <a:ext cx="658311" cy="2648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92539" y="2380368"/>
            <a:ext cx="2368173" cy="210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182867" y="2730162"/>
            <a:ext cx="369833" cy="2296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561669" y="2812731"/>
            <a:ext cx="2010330" cy="55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4647649" y="2540219"/>
            <a:ext cx="2286002" cy="520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 smtClean="0">
                <a:solidFill>
                  <a:srgbClr val="000099"/>
                </a:solidFill>
              </a:rPr>
              <a:t>ประเทศต้นทาง</a:t>
            </a:r>
            <a:endParaRPr lang="th-TH" sz="2800" dirty="0">
              <a:solidFill>
                <a:srgbClr val="000099"/>
              </a:solidFill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614308" y="3385430"/>
            <a:ext cx="3896769" cy="520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 smtClean="0">
                <a:solidFill>
                  <a:srgbClr val="000099"/>
                </a:solidFill>
              </a:rPr>
              <a:t>สิทธิประโยชน์ที่ใช้ (</a:t>
            </a:r>
            <a:r>
              <a:rPr lang="en-US" sz="2800" dirty="0" smtClean="0">
                <a:solidFill>
                  <a:srgbClr val="000099"/>
                </a:solidFill>
              </a:rPr>
              <a:t>BOI</a:t>
            </a:r>
            <a:r>
              <a:rPr lang="th-TH" sz="2800" dirty="0" smtClean="0">
                <a:solidFill>
                  <a:srgbClr val="000099"/>
                </a:solidFill>
              </a:rPr>
              <a:t>/ มาตรา 29)</a:t>
            </a:r>
            <a:endParaRPr lang="th-TH" sz="2800" dirty="0">
              <a:solidFill>
                <a:srgbClr val="000099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193873" y="3611254"/>
            <a:ext cx="882827" cy="1900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6" name="Straight Arrow Connector 35"/>
          <p:cNvCxnSpPr>
            <a:endCxn id="34" idx="1"/>
          </p:cNvCxnSpPr>
          <p:nvPr/>
        </p:nvCxnSpPr>
        <p:spPr>
          <a:xfrm flipV="1">
            <a:off x="4057094" y="3645764"/>
            <a:ext cx="557214" cy="52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/>
          <p:cNvSpPr txBox="1">
            <a:spLocks/>
          </p:cNvSpPr>
          <p:nvPr/>
        </p:nvSpPr>
        <p:spPr>
          <a:xfrm>
            <a:off x="4125442" y="5414467"/>
            <a:ext cx="4923308" cy="520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b="1" dirty="0" smtClean="0">
                <a:solidFill>
                  <a:srgbClr val="000099"/>
                </a:solidFill>
              </a:rPr>
              <a:t>น้ำหนักสุทธิ ต้องตรงกับเอกสาร </a:t>
            </a:r>
            <a:r>
              <a:rPr lang="en-US" sz="2000" b="1" dirty="0" smtClean="0">
                <a:solidFill>
                  <a:srgbClr val="000099"/>
                </a:solidFill>
              </a:rPr>
              <a:t>BL. / Invoice / Packing list</a:t>
            </a:r>
            <a:endParaRPr lang="th-TH" sz="2000" b="1" dirty="0">
              <a:solidFill>
                <a:srgbClr val="000099"/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 rot="20353847">
            <a:off x="1835557" y="3950524"/>
            <a:ext cx="1177316" cy="63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dirty="0" smtClean="0">
                <a:solidFill>
                  <a:srgbClr val="FF0000"/>
                </a:solidFill>
              </a:rPr>
              <a:t>ตัวอย่าง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0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254699" y="0"/>
            <a:ext cx="2833280" cy="1004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400" b="1" dirty="0" smtClean="0">
                <a:solidFill>
                  <a:srgbClr val="00009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จุดสังเกตุ</a:t>
            </a:r>
            <a:endParaRPr lang="en-US" sz="4400" b="1" dirty="0">
              <a:solidFill>
                <a:srgbClr val="000099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42633" y="1196543"/>
            <a:ext cx="6045671" cy="3041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AutoNum type="arabicPeriod"/>
            </a:pPr>
            <a:r>
              <a:rPr lang="th-TH" sz="2800" dirty="0" smtClean="0">
                <a:solidFill>
                  <a:srgbClr val="000099"/>
                </a:solidFill>
              </a:rPr>
              <a:t>ชื่อสินค้าที่ใช้ ต้องเป็น</a:t>
            </a:r>
            <a:r>
              <a:rPr lang="th-TH" sz="2800" b="1" dirty="0" smtClean="0">
                <a:solidFill>
                  <a:srgbClr val="000099"/>
                </a:solidFill>
              </a:rPr>
              <a:t> </a:t>
            </a:r>
            <a:r>
              <a:rPr lang="en-US" sz="2800" b="1" dirty="0" smtClean="0">
                <a:solidFill>
                  <a:srgbClr val="000099"/>
                </a:solidFill>
              </a:rPr>
              <a:t>Coconut </a:t>
            </a:r>
            <a:r>
              <a:rPr lang="th-TH" sz="2800" dirty="0" smtClean="0">
                <a:solidFill>
                  <a:srgbClr val="000099"/>
                </a:solidFill>
              </a:rPr>
              <a:t>เท่านั้น</a:t>
            </a:r>
            <a:endParaRPr lang="th-TH" sz="2800" dirty="0">
              <a:solidFill>
                <a:srgbClr val="000099"/>
              </a:solidFill>
            </a:endParaRPr>
          </a:p>
          <a:p>
            <a:pPr marL="514350" indent="-514350" algn="l">
              <a:buAutoNum type="arabicPeriod"/>
            </a:pPr>
            <a:endParaRPr lang="th-TH" sz="2800" dirty="0" smtClean="0">
              <a:solidFill>
                <a:srgbClr val="000099"/>
              </a:solidFill>
            </a:endParaRPr>
          </a:p>
          <a:p>
            <a:pPr marL="514350" indent="-514350" algn="l">
              <a:buAutoNum type="arabicPeriod"/>
            </a:pPr>
            <a:r>
              <a:rPr lang="th-TH" sz="2800" dirty="0" smtClean="0">
                <a:solidFill>
                  <a:srgbClr val="000099"/>
                </a:solidFill>
              </a:rPr>
              <a:t>น้ำหนัก </a:t>
            </a:r>
            <a:r>
              <a:rPr lang="en-US" sz="2800" dirty="0" smtClean="0">
                <a:solidFill>
                  <a:srgbClr val="000099"/>
                </a:solidFill>
              </a:rPr>
              <a:t>Net weight / Gross weight </a:t>
            </a:r>
            <a:r>
              <a:rPr lang="th-TH" sz="2800" dirty="0" smtClean="0">
                <a:solidFill>
                  <a:srgbClr val="000099"/>
                </a:solidFill>
              </a:rPr>
              <a:t>ต้องตรงกันทุก ๆ เอกสาร</a:t>
            </a:r>
          </a:p>
          <a:p>
            <a:pPr algn="l"/>
            <a:endParaRPr lang="th-TH" sz="2800" dirty="0" smtClean="0">
              <a:solidFill>
                <a:srgbClr val="000099"/>
              </a:solidFill>
            </a:endParaRPr>
          </a:p>
          <a:p>
            <a:pPr algn="l"/>
            <a:r>
              <a:rPr lang="en-US" sz="2800" dirty="0" smtClean="0">
                <a:solidFill>
                  <a:srgbClr val="000099"/>
                </a:solidFill>
              </a:rPr>
              <a:t>3.    Marks / Shipping Marks </a:t>
            </a:r>
            <a:r>
              <a:rPr lang="th-TH" sz="2800" dirty="0" smtClean="0">
                <a:solidFill>
                  <a:srgbClr val="000099"/>
                </a:solidFill>
              </a:rPr>
              <a:t>ในเอกสารต้องเป็น </a:t>
            </a:r>
            <a:r>
              <a:rPr lang="en-US" sz="2800" dirty="0" smtClean="0">
                <a:solidFill>
                  <a:srgbClr val="000099"/>
                </a:solidFill>
              </a:rPr>
              <a:t>  </a:t>
            </a:r>
          </a:p>
          <a:p>
            <a:pPr algn="l"/>
            <a:r>
              <a:rPr lang="en-US" sz="2800" dirty="0">
                <a:solidFill>
                  <a:srgbClr val="000099"/>
                </a:solidFill>
              </a:rPr>
              <a:t> </a:t>
            </a:r>
            <a:r>
              <a:rPr lang="en-US" sz="2800" dirty="0" smtClean="0">
                <a:solidFill>
                  <a:srgbClr val="000099"/>
                </a:solidFill>
              </a:rPr>
              <a:t>      Coconut</a:t>
            </a:r>
            <a:endParaRPr lang="th-TH" sz="2800" dirty="0" smtClean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6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64991" y="438608"/>
            <a:ext cx="7000956" cy="4965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การแจ้งชื่อล้ง ให้กับทาง ชิปปิ้ง เพื่อให้ทางชิปปิ้งดำเนินการด้านเอกสาร</a:t>
            </a:r>
            <a:endParaRPr lang="th-TH" sz="28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70046" y="935181"/>
            <a:ext cx="6895901" cy="1403072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85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 ทางเจ้าหน้าที่จัดซื้อ จะเป็นผู้ดำเนินการหาล้งมะพร้าว ที่จะนำมะพร้าวลูกนำเข้าไปลง โดยต้องแจ้งชื่อล้งที่จะไปลง ให้กับทางชิปปิ้ง ทาง </a:t>
            </a:r>
            <a:r>
              <a:rPr lang="en-US" sz="2585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E-mail </a:t>
            </a:r>
            <a:r>
              <a:rPr lang="th-TH" sz="2585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 ทางไลน์ เพื่อให้ทางชิปปิ้งดำเนินการด้านเอกสารต่อ</a:t>
            </a:r>
            <a:endParaRPr lang="th-TH" sz="2585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63" y="2258155"/>
            <a:ext cx="8744756" cy="97444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15153" y="3842263"/>
            <a:ext cx="8628847" cy="2384437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85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กรณีที่มีไปล้ง จังหวัดประจวบคีรีขันธ์ </a:t>
            </a:r>
            <a:r>
              <a:rPr lang="th-TH" sz="2585" b="1" dirty="0">
                <a:solidFill>
                  <a:srgbClr val="FF0000"/>
                </a:solidFill>
                <a:latin typeface="Angsana New" panose="02020603050405020304" pitchFamily="18" charset="-34"/>
              </a:rPr>
              <a:t>คือล้ง </a:t>
            </a:r>
            <a:r>
              <a:rPr lang="th-TH" sz="2585" b="1" dirty="0" smtClean="0">
                <a:solidFill>
                  <a:srgbClr val="FF0000"/>
                </a:solidFill>
                <a:latin typeface="Angsana New" panose="02020603050405020304" pitchFamily="18" charset="-34"/>
              </a:rPr>
              <a:t>บ. </a:t>
            </a:r>
            <a:r>
              <a:rPr lang="th-TH" sz="2585" b="1" dirty="0">
                <a:solidFill>
                  <a:srgbClr val="FF0000"/>
                </a:solidFill>
                <a:latin typeface="Angsana New" panose="02020603050405020304" pitchFamily="18" charset="-34"/>
              </a:rPr>
              <a:t>นิลทองแท้ โคโคนัท จำกัด </a:t>
            </a:r>
            <a:r>
              <a:rPr lang="th-TH" sz="2585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จะมีค่าใช้จ่ายในการขนส่งเพิ่ม คือ</a:t>
            </a:r>
          </a:p>
          <a:p>
            <a:r>
              <a:rPr lang="th-TH" sz="2585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1.  มะพร้าวลูกนำเข้า เวียดนาม (ตู้แห้ง) เพิ่มตู้ละ 11,000 บาท</a:t>
            </a:r>
          </a:p>
          <a:p>
            <a:r>
              <a:rPr lang="th-TH" sz="2585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2.  มะพร้าวลูกนำเข้า อินโดนีเซีย (ตู้เย็น) เพิ่มตู้ละ 13,000 บาท</a:t>
            </a:r>
          </a:p>
          <a:p>
            <a:r>
              <a:rPr lang="th-TH" sz="2585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(โดยค่าใช้จ่ายที่เพิ่มขึ้น บ. </a:t>
            </a:r>
            <a:r>
              <a:rPr lang="th-TH" sz="2585" b="1" dirty="0" smtClean="0">
                <a:solidFill>
                  <a:srgbClr val="FF0000"/>
                </a:solidFill>
                <a:latin typeface="Angsana New" panose="02020603050405020304" pitchFamily="18" charset="-34"/>
              </a:rPr>
              <a:t>นิล</a:t>
            </a:r>
            <a:r>
              <a:rPr lang="th-TH" sz="2585" b="1" dirty="0">
                <a:solidFill>
                  <a:srgbClr val="FF0000"/>
                </a:solidFill>
                <a:latin typeface="Angsana New" panose="02020603050405020304" pitchFamily="18" charset="-34"/>
              </a:rPr>
              <a:t>ทองแท้ โคโคนัท </a:t>
            </a:r>
            <a:r>
              <a:rPr lang="th-TH" sz="2585" b="1" dirty="0" smtClean="0">
                <a:solidFill>
                  <a:srgbClr val="FF0000"/>
                </a:solidFill>
                <a:latin typeface="Angsana New" panose="02020603050405020304" pitchFamily="18" charset="-34"/>
              </a:rPr>
              <a:t>จำกัด จะจ่ายครึ่งหนึ่งของค่าใช้จ่ายที่เพิ่มขึ้น)</a:t>
            </a:r>
            <a:endParaRPr lang="th-TH" sz="2585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27275" y="3155321"/>
            <a:ext cx="8049298" cy="1203749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โดยข้อมูลที่แจ้ง จะมี ชื่อล้ง / ที่อยู่ / เบอร์โทร. / แหล่งที่มาของมะพร้าว / ชื่อ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มะพร้าว / เลข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BL. /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เลข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 /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วันที่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ETA. /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วันที่จะเข้าล้ง / วันที่แจ้ง / เบอร์ตู้</a:t>
            </a:r>
            <a:endParaRPr lang="th-TH" sz="24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3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425490" y="1729278"/>
            <a:ext cx="6739716" cy="17684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 smtClean="0">
                <a:solidFill>
                  <a:srgbClr val="0000CC"/>
                </a:solidFill>
              </a:rPr>
              <a:t>เมื่อได้รับเอกสารครบทั้งหมด และ รู้ว่าจะส่งไปเข้าล้งไหน วันที่เท่าไหร่จากเจ้าหน้าที่จัดซื้อแล้ว ก็จะดำเนินการขั้นตอนต่อไป คือ การเปิดใบสั่งซื้อ  เพื่อให้ฝ่ายบัญชีดำเนินการจ่ายค่ามะพร้าว ตามเงื่อนไขที่ตกลงไว้กับ </a:t>
            </a:r>
            <a:r>
              <a:rPr lang="en-US" sz="2800" dirty="0" smtClean="0">
                <a:solidFill>
                  <a:srgbClr val="0000CC"/>
                </a:solidFill>
              </a:rPr>
              <a:t>Supplier </a:t>
            </a:r>
            <a:r>
              <a:rPr lang="th-TH" sz="2800" dirty="0" smtClean="0">
                <a:solidFill>
                  <a:srgbClr val="0000CC"/>
                </a:solidFill>
              </a:rPr>
              <a:t>แต่ละราย</a:t>
            </a:r>
            <a:endParaRPr lang="th-TH" sz="2800" dirty="0">
              <a:solidFill>
                <a:srgbClr val="0000CC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425490" y="2684209"/>
            <a:ext cx="6438350" cy="17684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>
                <a:solidFill>
                  <a:srgbClr val="0000CC"/>
                </a:solidFill>
              </a:rPr>
              <a:t>และ ทำจ่าย</a:t>
            </a:r>
            <a:r>
              <a:rPr lang="th-TH" sz="2800" dirty="0" smtClean="0">
                <a:solidFill>
                  <a:srgbClr val="0000CC"/>
                </a:solidFill>
              </a:rPr>
              <a:t>ค่าชิปปิ้ง - ค่าขนส่ง+อื่น ๆ </a:t>
            </a:r>
            <a:r>
              <a:rPr lang="th-TH" sz="2800" dirty="0">
                <a:solidFill>
                  <a:srgbClr val="0000CC"/>
                </a:solidFill>
              </a:rPr>
              <a:t>งวดแรก (50</a:t>
            </a:r>
            <a:r>
              <a:rPr lang="en-US" sz="2800" dirty="0">
                <a:solidFill>
                  <a:srgbClr val="0000CC"/>
                </a:solidFill>
              </a:rPr>
              <a:t>%</a:t>
            </a:r>
            <a:r>
              <a:rPr lang="th-TH" sz="2800" dirty="0">
                <a:solidFill>
                  <a:srgbClr val="0000CC"/>
                </a:solidFill>
              </a:rPr>
              <a:t>) ให้กับทาง บ. ฮูดาเซอร์วิส จำกัด (คุณกบ)</a:t>
            </a:r>
          </a:p>
        </p:txBody>
      </p:sp>
    </p:spTree>
    <p:extLst>
      <p:ext uri="{BB962C8B-B14F-4D97-AF65-F5344CB8AC3E}">
        <p14:creationId xmlns:p14="http://schemas.microsoft.com/office/powerpoint/2010/main" val="236978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627018" y="4326162"/>
            <a:ext cx="7796979" cy="8314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โดยขั้นตอนการเปิดใบสั่งซื้อ หรือ </a:t>
            </a:r>
            <a:r>
              <a:rPr 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PO.</a:t>
            </a:r>
            <a:r>
              <a:rPr lang="th-TH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ในระบบ </a:t>
            </a:r>
            <a:r>
              <a:rPr 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ERP </a:t>
            </a:r>
            <a:r>
              <a:rPr lang="th-TH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มีดังนี้</a:t>
            </a:r>
            <a:endParaRPr lang="th-TH" sz="3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976808" y="695459"/>
            <a:ext cx="7201277" cy="3742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thaiDist"/>
            <a:r>
              <a:rPr lang="th-TH" sz="2800" dirty="0" smtClean="0">
                <a:solidFill>
                  <a:srgbClr val="0000CC"/>
                </a:solidFill>
              </a:rPr>
              <a:t>โดย ค่าชิปปิ้ง-ค่าขนส่ง+อื่น ๆ เราจะทำจ่ายเฉพาะ 50</a:t>
            </a:r>
            <a:r>
              <a:rPr lang="en-US" sz="2800" dirty="0" smtClean="0">
                <a:solidFill>
                  <a:srgbClr val="0000CC"/>
                </a:solidFill>
              </a:rPr>
              <a:t>%</a:t>
            </a:r>
            <a:r>
              <a:rPr lang="th-TH" sz="2800" dirty="0" smtClean="0">
                <a:solidFill>
                  <a:srgbClr val="0000CC"/>
                </a:solidFill>
              </a:rPr>
              <a:t> แรกส่วน 50</a:t>
            </a:r>
            <a:r>
              <a:rPr lang="en-US" sz="2800" dirty="0" smtClean="0">
                <a:solidFill>
                  <a:srgbClr val="0000CC"/>
                </a:solidFill>
              </a:rPr>
              <a:t>%</a:t>
            </a:r>
            <a:r>
              <a:rPr lang="th-TH" sz="2800" dirty="0" smtClean="0">
                <a:solidFill>
                  <a:srgbClr val="0000CC"/>
                </a:solidFill>
              </a:rPr>
              <a:t> ที่เหลือทางชิปปิ้งจะทำเอกสารมาเรียกเก็บกับทางฝ่ายบัญชี พร้อมแนบเอกสารใบเสร็จต่าง ๆ  ซึ่งถ้ามีส่วนต่าง เกินออกมา ทางฝ่ายบัญชีจะส่งมาให้รองกรรมการผู้จัดการสายการผลิต พิจารณาว่าจะเรียกเก็บกับทาง </a:t>
            </a:r>
            <a:r>
              <a:rPr lang="en-US" sz="2800" dirty="0" smtClean="0">
                <a:solidFill>
                  <a:srgbClr val="0000CC"/>
                </a:solidFill>
              </a:rPr>
              <a:t>supplier </a:t>
            </a:r>
            <a:r>
              <a:rPr lang="th-TH" sz="2800" dirty="0" smtClean="0">
                <a:solidFill>
                  <a:srgbClr val="0000CC"/>
                </a:solidFill>
              </a:rPr>
              <a:t>หรือ ทาง บ. สุรีย์ฯ เป็นผู้รับผิดชอบค่าใช้จ่ายที่เกิดขึ้น </a:t>
            </a:r>
            <a:r>
              <a:rPr lang="th-TH" sz="2800" dirty="0">
                <a:solidFill>
                  <a:srgbClr val="FF0000"/>
                </a:solidFill>
              </a:rPr>
              <a:t>ซึ่งค่าใช้จ่ายส่วนเพิ่มเติมของค่าชิปปิ้งและค่าขนส่ง กรณี บ.สุรีย์ ฯ เป็นผู้รับผิดชอบ ฝ่ายบัญชีจะดำเนินการปรับในราคาต้นทุนวัตถุดิบที่รับเข้า</a:t>
            </a:r>
          </a:p>
          <a:p>
            <a:pPr algn="thaiDist"/>
            <a:endParaRPr lang="th-TH" sz="2800" dirty="0">
              <a:solidFill>
                <a:srgbClr val="0000CC"/>
              </a:solidFill>
            </a:endParaRPr>
          </a:p>
        </p:txBody>
      </p:sp>
      <p:sp>
        <p:nvSpPr>
          <p:cNvPr id="3" name="Chevron 2"/>
          <p:cNvSpPr/>
          <p:nvPr/>
        </p:nvSpPr>
        <p:spPr>
          <a:xfrm rot="5400000">
            <a:off x="7086655" y="5753616"/>
            <a:ext cx="558513" cy="542521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 rot="5400000">
            <a:off x="7162855" y="5351201"/>
            <a:ext cx="406113" cy="542521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 rot="5400000">
            <a:off x="7212905" y="4987864"/>
            <a:ext cx="306012" cy="54252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3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>
          <a:xfrm>
            <a:off x="1997902" y="2016125"/>
            <a:ext cx="5240024" cy="314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การเข้าระบบ เพื่อเปิดใบสั่งซื้อ</a:t>
            </a:r>
          </a:p>
          <a:p>
            <a:pPr algn="ctr"/>
            <a:r>
              <a:rPr lang="th-TH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หรือที่ เรียกว่า</a:t>
            </a:r>
            <a:endParaRPr lang="th-TH" sz="4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7200" b="1" u="sng" dirty="0" smtClean="0">
                <a:solidFill>
                  <a:srgbClr val="66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</a:t>
            </a:r>
            <a:r>
              <a:rPr lang="en-US" sz="7200" b="1" u="sng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O</a:t>
            </a:r>
            <a:r>
              <a:rPr lang="en-US" sz="7200" b="1" u="sng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  <a:endParaRPr lang="th-TH" sz="7200" b="1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372722" y="398620"/>
            <a:ext cx="2696448" cy="92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EPICOR</a:t>
            </a:r>
            <a:endParaRPr lang="th-TH" sz="72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05445" y="1194494"/>
            <a:ext cx="6031002" cy="92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**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POP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-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03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-</a:t>
            </a:r>
            <a:r>
              <a:rPr lang="en-US" sz="5400" b="1" u="sng" dirty="0" smtClean="0">
                <a:solidFill>
                  <a:srgbClr val="0000CC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01</a:t>
            </a:r>
            <a:r>
              <a:rPr lang="en-US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**</a:t>
            </a:r>
            <a:endParaRPr lang="th-TH" b="1" u="sng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05445" y="5353378"/>
            <a:ext cx="6031002" cy="92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(มะพร้าวลูกนำเข้า)</a:t>
            </a:r>
            <a:endParaRPr lang="th-TH" sz="32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93369" y="3746766"/>
            <a:ext cx="2834641" cy="2834641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53929" y="4711580"/>
            <a:ext cx="6031002" cy="92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วัตถุดิบนำเข้าต่างประเทศ และ ค่าชิปปิ้ง+ค่าขนส่ง</a:t>
            </a:r>
            <a:endParaRPr lang="th-TH" sz="32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93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247" t="54533" r="77913" b="33847"/>
          <a:stretch/>
        </p:blipFill>
        <p:spPr>
          <a:xfrm>
            <a:off x="2189407" y="1298678"/>
            <a:ext cx="759855" cy="850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7908" t="20906" r="28000" b="26453"/>
          <a:stretch/>
        </p:blipFill>
        <p:spPr>
          <a:xfrm>
            <a:off x="3496614" y="2473599"/>
            <a:ext cx="5293217" cy="385078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9399" y="3986130"/>
            <a:ext cx="7946264" cy="2270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ทำการ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Login</a:t>
            </a:r>
          </a:p>
          <a:p>
            <a:endParaRPr lang="en-US" sz="40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User: ………………</a:t>
            </a:r>
          </a:p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Password:…………</a:t>
            </a:r>
          </a:p>
          <a:p>
            <a:endParaRPr lang="th-TH" sz="40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เสร็จแล้วกด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" panose="05000000000000000000" pitchFamily="2" charset="2"/>
              </a:rPr>
              <a:t>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489399" y="135347"/>
            <a:ext cx="8603087" cy="2270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การเข้าระบบ เพื่อเปิดใบสั่งซื้อ</a:t>
            </a:r>
          </a:p>
          <a:p>
            <a:endParaRPr lang="th-TH" sz="4800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4800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เข้าที่</a:t>
            </a:r>
            <a:r>
              <a:rPr lang="th-TH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</a:t>
            </a:r>
            <a:r>
              <a:rPr lang="en-US" sz="4800" b="1" u="sng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EpicorUAT</a:t>
            </a:r>
            <a:r>
              <a:rPr lang="en-US" sz="4800" b="1" u="sng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8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Environment</a:t>
            </a:r>
            <a:endParaRPr lang="th-TH" sz="4800" b="1" u="sng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41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3760817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262308" y="0"/>
            <a:ext cx="881691" cy="1610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0" y="0"/>
            <a:ext cx="881691" cy="161043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91011"/>
              </p:ext>
            </p:extLst>
          </p:nvPr>
        </p:nvGraphicFramePr>
        <p:xfrm>
          <a:off x="515904" y="1000095"/>
          <a:ext cx="8211920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576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6282344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3920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กระบวนการ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(Process)</a:t>
                      </a:r>
                      <a:endParaRPr lang="th-TH" sz="250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POP-0</a:t>
                      </a:r>
                      <a:r>
                        <a:rPr lang="th-TH" sz="23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 กระบวนการเปิดใบสั่งซื้อมะพร้าวลูกนำเข้าต่างประเทศและกะทิโฟรเซ่น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และค่าชิปปิ้ง-ค่าขนส่ง+อื่น ๆ </a:t>
                      </a:r>
                      <a:endParaRPr lang="th-TH" sz="2300" b="0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  <a:tr h="2187389">
                <a:tc>
                  <a:txBody>
                    <a:bodyPr/>
                    <a:lstStyle/>
                    <a:p>
                      <a:r>
                        <a:rPr lang="th-TH" sz="2500" b="1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ข้อมูลที่ต้องใช้</a:t>
                      </a:r>
                    </a:p>
                    <a:p>
                      <a:r>
                        <a:rPr lang="th-TH" sz="2500" b="1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(</a:t>
                      </a:r>
                      <a:r>
                        <a:rPr lang="en-US" sz="2500" b="1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Input)</a:t>
                      </a:r>
                      <a:endParaRPr lang="th-TH" sz="2500" b="1" dirty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th-TH" sz="23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ใบขอซื้อมะพร้าวลูกนำเข้า ค่าชิปปิ้ง-ค่าขนส่ง+อื่น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ๆ ที่ผ่านการอนุมัติ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เอกสารที่ต้องใช้ มีดังต่อไปนี้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2.1 ใบเสนอราคา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2.2 ใบขนสินค้าขาเข้า (จากชิปปิ้งจะส่งให้เมื่อเรือถึง)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2.3 เอกสาร 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BL. (Bill of Lading no.)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2.4 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เอกสาร 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Invoice / Packing list / From D / Fumigation certificate / </a:t>
                      </a:r>
                      <a:endParaRPr lang="th-TH" sz="2300" b="0" baseline="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      </a:t>
                      </a:r>
                      <a:r>
                        <a:rPr lang="en-US" sz="2300" b="0" baseline="0" dirty="0" err="1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Phytosanitary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certificate</a:t>
                      </a:r>
                    </a:p>
                    <a:p>
                      <a:pPr marL="457200" indent="-457200">
                        <a:buAutoNum type="arabicPeriod" startAt="3"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เอกสารอัตราแลกเปลี่ยน ซึ่งทางฝ่ายบัญชีจะมีการแชร์ 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Link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ให้ โดยจะใช้  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ระบุในเอกสาร </a:t>
                      </a:r>
                      <a:r>
                        <a:rPr lang="en-US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 </a:t>
                      </a: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ซึ่งถ้าเรือเข้าช่วงวันหยุด ต้องใช้อัตราแลกเปลี่ยน  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ของวันที่ก่อนหน้า 1 วัน 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3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      (เช่น เรือถึงวันเสาร์ ต้องใช้อัตราแลกเปลี่ยนของวันศุกร์)</a:t>
                      </a:r>
                    </a:p>
                    <a:p>
                      <a:pPr marL="0" indent="0">
                        <a:buNone/>
                      </a:pPr>
                      <a:endParaRPr lang="th-TH" sz="2300" b="0" baseline="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95127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726777" y="308544"/>
            <a:ext cx="7790174" cy="69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วิธีการเปิดใบสั่งซื้อ</a:t>
            </a:r>
            <a:endParaRPr lang="th-TH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54" y="5054337"/>
            <a:ext cx="1448158" cy="124987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2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91859" y="4907211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คลิก           เพื่อเลือก สถานที่ที่จะเปิดสั่งซื้อ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8" t="89252" r="96674" b="6376"/>
          <a:stretch/>
        </p:blipFill>
        <p:spPr>
          <a:xfrm>
            <a:off x="1061181" y="4907211"/>
            <a:ext cx="704487" cy="61004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8828" y="5571684"/>
            <a:ext cx="8613013" cy="48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จะมี </a:t>
            </a:r>
            <a:r>
              <a:rPr lang="en-US" sz="4000" b="1" dirty="0" smtClean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Site </a:t>
            </a:r>
            <a:r>
              <a:rPr lang="th-TH" sz="4000" b="1" dirty="0" smtClean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ทั้งหมด  3 ที่ คือ </a:t>
            </a:r>
            <a:r>
              <a:rPr lang="en-US" sz="4000" b="1" dirty="0" smtClean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4000" b="1" dirty="0" smtClean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สุรีย์ สำนักงานใหญ่ 2. พร้าวหอม </a:t>
            </a:r>
            <a:r>
              <a:rPr lang="th-TH" sz="4000" b="1" dirty="0" smtClean="0">
                <a:solidFill>
                  <a:srgbClr val="00B05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3. ล้งมะพร้าว</a:t>
            </a:r>
            <a:endParaRPr lang="th-TH" sz="4000" b="1" dirty="0">
              <a:solidFill>
                <a:srgbClr val="00B05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134299" y="0"/>
            <a:ext cx="994191" cy="1815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994191" cy="1815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4787"/>
          <a:stretch/>
        </p:blipFill>
        <p:spPr>
          <a:xfrm>
            <a:off x="291859" y="167425"/>
            <a:ext cx="8613013" cy="461063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515156" y="4662153"/>
            <a:ext cx="669700" cy="347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Callout 12"/>
          <p:cNvSpPr/>
          <p:nvPr/>
        </p:nvSpPr>
        <p:spPr>
          <a:xfrm>
            <a:off x="6715363" y="5356149"/>
            <a:ext cx="1804619" cy="915368"/>
          </a:xfrm>
          <a:prstGeom prst="cloudCallout">
            <a:avLst>
              <a:gd name="adj1" fmla="val -331256"/>
              <a:gd name="adj2" fmla="val -64381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4" name="Group 13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6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7018" y="5655967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กรณีนี้จะเลือกเป็น ล้งมะพร้าว เนื่องจากจะเปิดสั่งมะพร้าวลูกนำเข้า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905"/>
          <a:stretch/>
        </p:blipFill>
        <p:spPr>
          <a:xfrm>
            <a:off x="143691" y="837124"/>
            <a:ext cx="8910157" cy="47136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0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9" t="10765" r="97035" b="84528"/>
          <a:stretch/>
        </p:blipFill>
        <p:spPr>
          <a:xfrm>
            <a:off x="2665926" y="274747"/>
            <a:ext cx="579550" cy="695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147178" y="0"/>
            <a:ext cx="994191" cy="1815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994191" cy="181592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58076" y="349879"/>
            <a:ext cx="7552742" cy="138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ไปที่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Menu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แล้ว </a:t>
            </a:r>
          </a:p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CP Create PO from PR Dashboard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เพื่อทำการดึงใบขอซื้อ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PR.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มาเปิดเป็นใบสั่งซื้อ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6381"/>
          <a:stretch/>
        </p:blipFill>
        <p:spPr>
          <a:xfrm>
            <a:off x="154547" y="1815921"/>
            <a:ext cx="8759638" cy="461063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54546" y="2279561"/>
            <a:ext cx="309093" cy="3219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ounded Rectangle 12"/>
          <p:cNvSpPr/>
          <p:nvPr/>
        </p:nvSpPr>
        <p:spPr>
          <a:xfrm>
            <a:off x="2459864" y="3189667"/>
            <a:ext cx="1635618" cy="3219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4" name="Group 1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7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85680" y="71763"/>
            <a:ext cx="5112912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จะได้หน้านี้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147178" y="0"/>
            <a:ext cx="994191" cy="18159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994191" cy="18159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b="5396"/>
          <a:stretch/>
        </p:blipFill>
        <p:spPr>
          <a:xfrm>
            <a:off x="1101460" y="712936"/>
            <a:ext cx="7328079" cy="38977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b="5759"/>
          <a:stretch/>
        </p:blipFill>
        <p:spPr>
          <a:xfrm>
            <a:off x="3596421" y="2718316"/>
            <a:ext cx="5518878" cy="292416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721216" y="1944711"/>
            <a:ext cx="953036" cy="108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628718" y="3264998"/>
            <a:ext cx="624110" cy="173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850006" y="3462483"/>
            <a:ext cx="2235751" cy="1113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จะมีทั้งหมด  3 </a:t>
            </a:r>
            <a:r>
              <a:rPr lang="en-US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Site</a:t>
            </a:r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คือ </a:t>
            </a:r>
            <a:endParaRPr lang="en-US" sz="4000" b="1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สุรีย์ สำนักงานใหญ่ </a:t>
            </a:r>
          </a:p>
          <a:p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พร้าวหอม </a:t>
            </a:r>
          </a:p>
          <a:p>
            <a:r>
              <a:rPr lang="th-TH" sz="5100" b="1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3. ล้งมะพร้าว</a:t>
            </a:r>
            <a:endParaRPr lang="th-TH" sz="5100" b="1" dirty="0">
              <a:solidFill>
                <a:srgbClr val="FF00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518732" y="2829773"/>
            <a:ext cx="2273719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กดเลือก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Site 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456117" y="4571377"/>
            <a:ext cx="3188156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กด </a:t>
            </a:r>
            <a:r>
              <a:rPr lang="en-US" sz="4000" b="1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Retrieve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792395" y="5361597"/>
            <a:ext cx="1980563" cy="771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เป็นการหาใบขอซื้อที่รอการเปิดใบสั่งซื้อ</a:t>
            </a:r>
            <a:endParaRPr lang="th-TH" sz="40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9758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29242" y="5368971"/>
            <a:ext cx="8444302" cy="372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รายการใบขอซื้อที่ยังไม่ได้เปิดใบสั่งซื้อทั้งหมดจะโชว์ขึ้นมาให้เราเห็น</a:t>
            </a:r>
            <a:endParaRPr lang="th-TH" sz="40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147178" y="0"/>
            <a:ext cx="994191" cy="1815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994191" cy="1815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10473"/>
          <a:stretch/>
        </p:blipFill>
        <p:spPr>
          <a:xfrm>
            <a:off x="532272" y="862885"/>
            <a:ext cx="8341272" cy="419851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27280" y="182452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เมื่อกด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Retrieve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ใบขอซื้อ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PR.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ที่รอเปิด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ก็จะขึ้นมาแบบนี้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146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27280" y="682580"/>
            <a:ext cx="5215943" cy="203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Buyer ID</a:t>
            </a:r>
          </a:p>
          <a:p>
            <a:pPr marL="742950" indent="-742950">
              <a:buAutoNum type="arabicPeriod"/>
            </a:pP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Ship Via</a:t>
            </a:r>
          </a:p>
          <a:p>
            <a:pPr marL="742950" indent="-742950">
              <a:buFontTx/>
              <a:buAutoNum type="arabicPeriod"/>
            </a:pPr>
            <a:r>
              <a:rPr lang="th-TH" sz="4000" b="1" dirty="0">
                <a:solidFill>
                  <a:srgbClr val="0000CC"/>
                </a:solidFill>
                <a:latin typeface="Angsana New" panose="02020603050405020304" pitchFamily="18" charset="-34"/>
              </a:rPr>
              <a:t>คลิก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     ใน</a:t>
            </a:r>
            <a:r>
              <a:rPr lang="th-TH" sz="4000" b="1" dirty="0">
                <a:solidFill>
                  <a:srgbClr val="0000CC"/>
                </a:solidFill>
                <a:latin typeface="Angsana New" panose="02020603050405020304" pitchFamily="18" charset="-34"/>
              </a:rPr>
              <a:t>ช่อง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Buy</a:t>
            </a:r>
          </a:p>
          <a:p>
            <a:pPr marL="742950" indent="-742950">
              <a:buAutoNum type="arabicPeriod"/>
            </a:pP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Generate Purchase Order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313" t="36576" r="55642" b="60255"/>
          <a:stretch/>
        </p:blipFill>
        <p:spPr>
          <a:xfrm>
            <a:off x="5749711" y="2166266"/>
            <a:ext cx="2827619" cy="33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473" t="45845" r="86079" b="51278"/>
          <a:stretch/>
        </p:blipFill>
        <p:spPr>
          <a:xfrm>
            <a:off x="3138628" y="908655"/>
            <a:ext cx="1254174" cy="272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602" t="46017" r="79357" b="51072"/>
          <a:stretch/>
        </p:blipFill>
        <p:spPr>
          <a:xfrm>
            <a:off x="3160045" y="1303639"/>
            <a:ext cx="1185582" cy="275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0577"/>
          <a:stretch/>
        </p:blipFill>
        <p:spPr>
          <a:xfrm>
            <a:off x="1590664" y="2656882"/>
            <a:ext cx="7472300" cy="375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231" t="45984" r="92909" b="51257"/>
          <a:stretch/>
        </p:blipFill>
        <p:spPr>
          <a:xfrm>
            <a:off x="4561241" y="1789433"/>
            <a:ext cx="1117637" cy="295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250" t="52049" r="95382" b="45886"/>
          <a:stretch/>
        </p:blipFill>
        <p:spPr>
          <a:xfrm>
            <a:off x="2300507" y="1758861"/>
            <a:ext cx="443753" cy="376833"/>
          </a:xfrm>
          <a:prstGeom prst="rect">
            <a:avLst/>
          </a:prstGeom>
        </p:spPr>
      </p:pic>
      <p:sp>
        <p:nvSpPr>
          <p:cNvPr id="17" name="Heptagon 16"/>
          <p:cNvSpPr/>
          <p:nvPr/>
        </p:nvSpPr>
        <p:spPr>
          <a:xfrm>
            <a:off x="2140140" y="488417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9" name="Heptagon 18"/>
          <p:cNvSpPr/>
          <p:nvPr/>
        </p:nvSpPr>
        <p:spPr>
          <a:xfrm>
            <a:off x="2768791" y="4341248"/>
            <a:ext cx="298260" cy="297428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20" name="Heptagon 19"/>
          <p:cNvSpPr/>
          <p:nvPr/>
        </p:nvSpPr>
        <p:spPr>
          <a:xfrm>
            <a:off x="1721761" y="4261696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21" name="Heptagon 20"/>
          <p:cNvSpPr/>
          <p:nvPr/>
        </p:nvSpPr>
        <p:spPr>
          <a:xfrm>
            <a:off x="4216590" y="387452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4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98606" y="861920"/>
            <a:ext cx="2105544" cy="362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ชื่อผู้ที่เปิดใบสั่งซื้อ</a:t>
            </a:r>
            <a:endParaRPr lang="th-TH" sz="40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sp>
        <p:nvSpPr>
          <p:cNvPr id="25" name="Flowchart: Alternate Process 24"/>
          <p:cNvSpPr/>
          <p:nvPr/>
        </p:nvSpPr>
        <p:spPr>
          <a:xfrm>
            <a:off x="1590664" y="4810539"/>
            <a:ext cx="549476" cy="163853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Explosion 1 2"/>
          <p:cNvSpPr/>
          <p:nvPr/>
        </p:nvSpPr>
        <p:spPr>
          <a:xfrm>
            <a:off x="1352282" y="4741709"/>
            <a:ext cx="162606" cy="232684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147178" y="0"/>
            <a:ext cx="994191" cy="18159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994191" cy="1815921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927280" y="182452"/>
            <a:ext cx="8135684" cy="661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ให้เลือกเลขที่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PR.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ที่จะเปิดใบสั่งซื้อ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แล้วใส่รายละเอียด ดังนี้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498605" y="1303639"/>
            <a:ext cx="4645395" cy="420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การขนส่งวัตถุดิบมาถึงบริษัท </a:t>
            </a:r>
            <a:r>
              <a:rPr lang="th-TH" sz="2500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(กรณีนี้เลือก </a:t>
            </a:r>
            <a:r>
              <a:rPr lang="en-US" sz="2500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TRUCK)</a:t>
            </a:r>
            <a:endParaRPr lang="th-TH" sz="2500" b="1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649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94556" y="5681595"/>
            <a:ext cx="8763719" cy="65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ให้กด </a:t>
            </a:r>
            <a:r>
              <a:rPr lang="en-US" sz="4000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Yes.      </a:t>
            </a:r>
            <a:r>
              <a:rPr lang="th-TH" sz="4000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แล้วกดปิด เพื่อไปเข้าหน้า </a:t>
            </a:r>
            <a:r>
              <a:rPr lang="en-US" sz="4000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Menu </a:t>
            </a:r>
            <a:r>
              <a:rPr lang="th-TH" sz="4000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    ต่อไป</a:t>
            </a:r>
            <a:r>
              <a:rPr lang="en-US" sz="4000" b="1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59" t="10765" r="97035" b="84528"/>
          <a:stretch/>
        </p:blipFill>
        <p:spPr>
          <a:xfrm>
            <a:off x="6960695" y="5681595"/>
            <a:ext cx="579550" cy="6954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147178" y="0"/>
            <a:ext cx="994191" cy="1815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994191" cy="1815921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749306" y="90151"/>
            <a:ext cx="7811909" cy="1322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 กด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Generate Purchase Order</a:t>
            </a:r>
          </a:p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จะขึ้นหน้านี้ โดยมีข้อความว่า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Do you want to generate PO.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b="10512"/>
          <a:stretch/>
        </p:blipFill>
        <p:spPr>
          <a:xfrm>
            <a:off x="294556" y="1365161"/>
            <a:ext cx="8498482" cy="4275786"/>
          </a:xfrm>
          <a:prstGeom prst="rect">
            <a:avLst/>
          </a:prstGeom>
        </p:spPr>
      </p:pic>
      <p:sp>
        <p:nvSpPr>
          <p:cNvPr id="19" name="Flowchart: Alternate Process 18"/>
          <p:cNvSpPr/>
          <p:nvPr/>
        </p:nvSpPr>
        <p:spPr>
          <a:xfrm>
            <a:off x="4133850" y="4000499"/>
            <a:ext cx="676275" cy="3143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429000" y="3316776"/>
            <a:ext cx="3947240" cy="48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18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คุณต้องการที่จะสร้าง </a:t>
            </a:r>
            <a:r>
              <a:rPr lang="en-US" sz="18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 </a:t>
            </a:r>
            <a:r>
              <a:rPr lang="th-TH" sz="18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ใช่หรือไม่</a:t>
            </a:r>
            <a:endParaRPr lang="en-US" sz="1800" b="1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10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147178" y="0"/>
            <a:ext cx="994191" cy="1815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994191" cy="1815921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51682" y="587638"/>
            <a:ext cx="7811909" cy="1322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กรณีที่ ใบขอซื้อ 1 ใบ เปิดขอซื้อมาทั้งหมด 3 </a:t>
            </a:r>
            <a:r>
              <a:rPr lang="en-US" sz="35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</a:t>
            </a:r>
            <a:r>
              <a:rPr lang="en-US" sz="4000" b="1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และเราต้องนำมาเปิดใบสั่งซื้อแยกเป็น 3 ใบ เนื่องจาก สกุลเงินต่างกัน และ มี </a:t>
            </a:r>
            <a:r>
              <a:rPr lang="en-US" sz="4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Vat </a:t>
            </a:r>
            <a:r>
              <a:rPr lang="th-TH" sz="4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และไม่มี </a:t>
            </a:r>
            <a:r>
              <a:rPr lang="en-US" sz="4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Vat </a:t>
            </a:r>
            <a:r>
              <a:rPr lang="th-TH" sz="4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เราต้องทำการ </a:t>
            </a:r>
            <a:r>
              <a:rPr lang="en-US" sz="4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Generate Purchase Order </a:t>
            </a:r>
            <a:r>
              <a:rPr lang="th-TH" sz="4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ที่ละ </a:t>
            </a:r>
            <a:r>
              <a:rPr lang="en-US" sz="4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 </a:t>
            </a:r>
            <a:r>
              <a:rPr lang="th-TH" sz="40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เพื่อเป็นการแยกใบสั่งซื้อ</a:t>
            </a:r>
            <a:endParaRPr lang="en-US" sz="40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27321" t="828" r="27456" b="18735"/>
          <a:stretch/>
        </p:blipFill>
        <p:spPr>
          <a:xfrm>
            <a:off x="5110326" y="1898983"/>
            <a:ext cx="3944743" cy="3944742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5538335" y="4893972"/>
            <a:ext cx="3412482" cy="542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dirty="0" smtClean="0">
                <a:solidFill>
                  <a:srgbClr val="660066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ก็จะได้ </a:t>
            </a:r>
            <a:r>
              <a:rPr lang="en-US" sz="2800" dirty="0" smtClean="0">
                <a:solidFill>
                  <a:srgbClr val="660066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</a:t>
            </a:r>
            <a:r>
              <a:rPr lang="th-TH" sz="2800" dirty="0" smtClean="0">
                <a:solidFill>
                  <a:srgbClr val="660066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มาทั้งหมด 3 ใบ</a:t>
            </a:r>
            <a:endParaRPr lang="en-US" sz="3200" dirty="0" smtClean="0">
              <a:solidFill>
                <a:srgbClr val="660066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454" y="4765195"/>
            <a:ext cx="4919913" cy="12282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มะพร้าวลูกนำเข้า-ต่างประเทศ ใช้สกุลเงิน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 Dollar</a:t>
            </a:r>
          </a:p>
          <a:p>
            <a:pPr marL="457200" indent="-457200">
              <a:buAutoNum type="arabicPeriod"/>
            </a:pP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ค่าชิปปิ้ง – มะพร้าว ใช้สกุลเงิน บาท และ มี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Vat.</a:t>
            </a:r>
          </a:p>
          <a:p>
            <a:pPr marL="457200" indent="-457200">
              <a:buAutoNum type="arabicPeriod"/>
            </a:pP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ค่าขนส่ง+อื่น ๆ ใช้สกุลเงิน บาท และ ไม่มี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Vat</a:t>
            </a:r>
            <a:endParaRPr lang="en-US" sz="2800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520" y="3829906"/>
            <a:ext cx="1148649" cy="11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8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01383" y="1985494"/>
            <a:ext cx="6119124" cy="256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CP Purchase Order Entry </a:t>
            </a:r>
            <a:endParaRPr lang="th-TH" sz="40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ใช้ในการเปิดใบสั่งซื้อ หรือ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Striped Right Arrow 1"/>
          <p:cNvSpPr/>
          <p:nvPr/>
        </p:nvSpPr>
        <p:spPr>
          <a:xfrm rot="5400000">
            <a:off x="4422795" y="1642594"/>
            <a:ext cx="876300" cy="685800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9" t="10765" r="97035" b="84528"/>
          <a:stretch/>
        </p:blipFill>
        <p:spPr>
          <a:xfrm>
            <a:off x="4624295" y="473665"/>
            <a:ext cx="579550" cy="695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sp>
        <p:nvSpPr>
          <p:cNvPr id="15" name="Title 1"/>
          <p:cNvSpPr txBox="1">
            <a:spLocks/>
          </p:cNvSpPr>
          <p:nvPr/>
        </p:nvSpPr>
        <p:spPr>
          <a:xfrm>
            <a:off x="3026217" y="381400"/>
            <a:ext cx="4084262" cy="888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เข้า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Menu         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 เลือก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00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147178" y="0"/>
            <a:ext cx="994191" cy="1815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994191" cy="1815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6488"/>
          <a:stretch/>
        </p:blipFill>
        <p:spPr>
          <a:xfrm>
            <a:off x="167425" y="1193197"/>
            <a:ext cx="8827245" cy="4640933"/>
          </a:xfrm>
          <a:prstGeom prst="rect">
            <a:avLst/>
          </a:prstGeom>
        </p:spPr>
      </p:pic>
      <p:sp>
        <p:nvSpPr>
          <p:cNvPr id="13" name="Explosion 1 12"/>
          <p:cNvSpPr/>
          <p:nvPr/>
        </p:nvSpPr>
        <p:spPr>
          <a:xfrm>
            <a:off x="2096856" y="2398643"/>
            <a:ext cx="266968" cy="20176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50007" y="512762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CP Purchase Order Entry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เพื่อเข้าสู่การเปิดใบสั่งซื้อ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177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3760817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262308" y="0"/>
            <a:ext cx="881691" cy="1610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0" y="0"/>
            <a:ext cx="881691" cy="16104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054237"/>
              </p:ext>
            </p:extLst>
          </p:nvPr>
        </p:nvGraphicFramePr>
        <p:xfrm>
          <a:off x="440845" y="1229323"/>
          <a:ext cx="84842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558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6490656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56917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ขั้นตอนย่อย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</a:t>
                      </a: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Sub Process)</a:t>
                      </a:r>
                      <a:endParaRPr lang="th-TH" sz="250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th-TH" sz="25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การเปิดใบสั่งซื้อ </a:t>
                      </a:r>
                      <a:r>
                        <a:rPr lang="en-US" sz="25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PO.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ค่าชิปปิ้ง – ค่าขนส่ง + อื่น ๆ ตามน้ำหนักจำนวนมะพร้าวลูกที่นำเข้า โดยยึดน้ำหนัก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Net Weight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ของเอกสาร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BL.</a:t>
                      </a:r>
                      <a:endParaRPr lang="th-TH" sz="2500" b="0" baseline="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pPr marL="457200" indent="-457200">
                        <a:buAutoNum type="arabicPeriod" startAt="2"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การเตรียมเอกสาร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Memo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แจ้งบัญชีเพื่อทำจ่ายมัดจำตามเอกสารใบเสนอราคาที่ตกลงซื้อขายและการจ่าย 50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%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ของค่าชิปปิ้ง-ค่าขนส่ง+อื่น ๆ ที่ใช้ในการออกสินค้า</a:t>
                      </a:r>
                      <a:endParaRPr lang="en-US" sz="2500" b="0" baseline="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pPr marL="457200" indent="-457200">
                        <a:buAutoNum type="arabicPeriod" startAt="3"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การเตรียมเอกสาร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Memo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แจ้งฝ่ายบัญชี เพื่อจ่ายค่าภาษี กรณีนำเข้าตามมาตรา 29 ซึ่งค่าภาษีต้องชำระก่อนการตรวจปล่อยของ ตามใบขนสินค้าขาเข้า ควรออกของภายใน 3 วัน เมื่อเรือถึง  เพื่อไม่ให้เกิดค่าใช้จ่าย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(Rent)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และค่าไฟ กรณีนำเข้ามะพร้าวอินโดนีเซีย (ตู้เย็น)</a:t>
                      </a:r>
                    </a:p>
                    <a:p>
                      <a:pPr marL="457200" indent="-457200">
                        <a:buAutoNum type="arabicPeriod" startAt="3"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การแจ้งสถานที่ส่งลูกมะพร้าวปลายทางให้กับ ชิปปิ้ง เพื่อให้ยื่นขออนุญาตการเคลื่อนย้ายมะพร้าวจากพาณิชย์จังหวัด ซึ่งมะพร้าวลูกจะเข้าที่ท่าเรือแหลมฉบัง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147178" y="0"/>
            <a:ext cx="994191" cy="1815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994191" cy="181592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78796" y="297286"/>
            <a:ext cx="7662932" cy="629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เมื่อคลิกแล้ว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จะขึ้นหน้ารายละเอียดของ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PO.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ที่จะต้องกรอกข้อมูล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6091"/>
          <a:stretch/>
        </p:blipFill>
        <p:spPr>
          <a:xfrm>
            <a:off x="64394" y="1455313"/>
            <a:ext cx="9025342" cy="476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2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574"/>
          <a:stretch/>
        </p:blipFill>
        <p:spPr>
          <a:xfrm>
            <a:off x="294067" y="898839"/>
            <a:ext cx="8689860" cy="4613319"/>
          </a:xfrm>
          <a:prstGeom prst="rect">
            <a:avLst/>
          </a:prstGeom>
        </p:spPr>
      </p:pic>
      <p:sp>
        <p:nvSpPr>
          <p:cNvPr id="6" name="Heptagon 5"/>
          <p:cNvSpPr/>
          <p:nvPr/>
        </p:nvSpPr>
        <p:spPr>
          <a:xfrm>
            <a:off x="873315" y="157927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7" name="Heptagon 6"/>
          <p:cNvSpPr/>
          <p:nvPr/>
        </p:nvSpPr>
        <p:spPr>
          <a:xfrm>
            <a:off x="3308108" y="4454725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8" name="Heptagon 7"/>
          <p:cNvSpPr/>
          <p:nvPr/>
        </p:nvSpPr>
        <p:spPr>
          <a:xfrm>
            <a:off x="6361846" y="4273134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2948996" y="5087155"/>
            <a:ext cx="676275" cy="257976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3" name="Group 12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sp>
        <p:nvSpPr>
          <p:cNvPr id="18" name="Title 1"/>
          <p:cNvSpPr txBox="1">
            <a:spLocks/>
          </p:cNvSpPr>
          <p:nvPr/>
        </p:nvSpPr>
        <p:spPr>
          <a:xfrm>
            <a:off x="7367171" y="5555038"/>
            <a:ext cx="1776829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h-TH" sz="32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" name="Heptagon 18"/>
          <p:cNvSpPr/>
          <p:nvPr/>
        </p:nvSpPr>
        <p:spPr>
          <a:xfrm>
            <a:off x="2565715" y="5011756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4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625272" y="3018510"/>
            <a:ext cx="294721" cy="1447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333461" y="3609892"/>
            <a:ext cx="2028385" cy="77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49267" y="0"/>
            <a:ext cx="492102" cy="8988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492102" cy="898839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828468" y="370805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ให้ คลิกที่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 Number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Search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ใบขอซื้อ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PR.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ที่จะทำการเปิดสั่งซื้อ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209997" y="4705893"/>
            <a:ext cx="4773929" cy="1488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 Number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(เพื่อเป็นการหาใบขอซื้อ)</a:t>
            </a:r>
            <a:endParaRPr lang="en-US" sz="24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ใส่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Buyer ID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(เพื่อกรองชื่อผู้เปิดใบสั่งซื้อ)</a:t>
            </a:r>
          </a:p>
          <a:p>
            <a:pPr marL="457200" indent="-45720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ใส่วันที่ที่เปิดใบสั่งซื้อ  (ทำให้หาง่ายยิ่งขึ้น)</a:t>
            </a:r>
          </a:p>
          <a:p>
            <a:pPr marL="457200" indent="-45720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OK</a:t>
            </a:r>
            <a:endParaRPr lang="th-TH" sz="24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36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4529" y="361950"/>
            <a:ext cx="8709471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รายละเอียดของใบสั่งซื้อ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จะขึ้นมาตามที่ได้ระบุในใบขอซื้อ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PR.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86926" y="5269977"/>
            <a:ext cx="7457074" cy="589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โดยจะมีรายละเอียดแต่ละ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Tab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ดังนี้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U-Turn Arrow 4"/>
          <p:cNvSpPr/>
          <p:nvPr/>
        </p:nvSpPr>
        <p:spPr>
          <a:xfrm>
            <a:off x="6659479" y="5438775"/>
            <a:ext cx="986589" cy="589548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3514"/>
          <a:stretch/>
        </p:blipFill>
        <p:spPr>
          <a:xfrm>
            <a:off x="295843" y="847725"/>
            <a:ext cx="8401115" cy="408501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9156986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0191"/>
          <a:stretch/>
        </p:blipFill>
        <p:spPr>
          <a:xfrm>
            <a:off x="1027599" y="2558567"/>
            <a:ext cx="7647170" cy="38612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18122" y="-228604"/>
            <a:ext cx="6088994" cy="321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จะเป็นหน้ารวมที่บอกรายละเอียดเกี่ยวกับ 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เลขที่ใบสั่งซื้อ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ชื่อเจ้าหน้าที่จัดซื้อที่ทำการเปิดใบสั่งซื้อ</a:t>
            </a: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ชนิดของใบสั่งซื้อ / ต้นสั่งกัดที่ขอซื้อ / สถานที่ที่เปิดใบสั่งซื้อ / สถานที่จัดส่งสินค้า</a:t>
            </a:r>
            <a:endParaRPr lang="en-US" sz="24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Heptagon 6"/>
          <p:cNvSpPr/>
          <p:nvPr/>
        </p:nvSpPr>
        <p:spPr>
          <a:xfrm>
            <a:off x="2883090" y="3091037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8" name="Heptagon 7"/>
          <p:cNvSpPr/>
          <p:nvPr/>
        </p:nvSpPr>
        <p:spPr>
          <a:xfrm>
            <a:off x="3620707" y="3091036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9" name="Heptagon 8"/>
          <p:cNvSpPr/>
          <p:nvPr/>
        </p:nvSpPr>
        <p:spPr>
          <a:xfrm>
            <a:off x="7426515" y="382446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0" name="Heptagon 9"/>
          <p:cNvSpPr/>
          <p:nvPr/>
        </p:nvSpPr>
        <p:spPr>
          <a:xfrm>
            <a:off x="7778940" y="3070769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4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7778940" y="3257723"/>
            <a:ext cx="167324" cy="47583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18122" y="5488148"/>
            <a:ext cx="5389143" cy="703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u="sng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ยกตัวอย่าง</a:t>
            </a:r>
            <a:r>
              <a:rPr lang="th-TH" sz="28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ใบสั่งซื้อ มะพร้าวลูกนำเข้าต่างประเทศ </a:t>
            </a:r>
            <a:endParaRPr lang="en-US" sz="2800" b="1" dirty="0" smtClean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49267" y="0"/>
            <a:ext cx="492102" cy="8988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492102" cy="898839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32989" y="134346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Tab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-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000" b="1" dirty="0" smtClean="0">
                <a:solidFill>
                  <a:srgbClr val="0000CC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Summary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841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949"/>
          <a:stretch/>
        </p:blipFill>
        <p:spPr>
          <a:xfrm>
            <a:off x="290690" y="1935052"/>
            <a:ext cx="8389671" cy="43419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79040" y="0"/>
            <a:ext cx="5125792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Tab -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Header  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Detail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81826" y="496129"/>
            <a:ext cx="6864438" cy="187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จะบอกรายละเอียดหลัก ๆ ที่สำคัญคือ </a:t>
            </a:r>
          </a:p>
          <a:p>
            <a:pPr marL="742950" indent="-742950">
              <a:buAutoNum type="arabicPeriod"/>
            </a:pP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Term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เงื่อนไขการชำระเงิน  </a:t>
            </a:r>
            <a:endParaRPr lang="en-US" sz="2400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AutoNum type="arabicPeriod"/>
            </a:pP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สกุลเงินที่ใช้เปิดใบสั่งซื้อ  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(โดยมะพร้าวลูกเปิดสกุลเงินเป็น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USD.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2400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AutoNum type="arabicPeriod"/>
            </a:pP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ค่าเงินที่ใช้  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(เมื่อใส่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 ต้อง คลิกช่อง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Lock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ด้วย) </a:t>
            </a:r>
          </a:p>
          <a:p>
            <a:endParaRPr lang="th-TH" sz="24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Heptagon 5"/>
          <p:cNvSpPr/>
          <p:nvPr/>
        </p:nvSpPr>
        <p:spPr>
          <a:xfrm>
            <a:off x="1368615" y="492936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7" name="Heptagon 6"/>
          <p:cNvSpPr/>
          <p:nvPr/>
        </p:nvSpPr>
        <p:spPr>
          <a:xfrm>
            <a:off x="5866922" y="5514898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8" name="Heptagon 7"/>
          <p:cNvSpPr/>
          <p:nvPr/>
        </p:nvSpPr>
        <p:spPr>
          <a:xfrm>
            <a:off x="4940490" y="532941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39864" y="4372325"/>
            <a:ext cx="2817623" cy="1904651"/>
          </a:xfrm>
          <a:prstGeom prst="rect">
            <a:avLst/>
          </a:prstGeom>
          <a:ln w="38100">
            <a:solidFill>
              <a:srgbClr val="92D050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ให้ดูจาก อัตราแลกเปลี่ยนเฉลี่ยของธนาคารพาณิชย์ในกรุงเทพมหานคร (ธนาคารแห่งประเทศไทย) และใช้ ณ วันที่เรือถึง (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ETA.)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ตามที่ระบุในใบขนสินค้าขาเข้า</a:t>
            </a:r>
          </a:p>
          <a:p>
            <a:pPr algn="just"/>
            <a:r>
              <a:rPr lang="th-TH" sz="2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(ทางฝ่ายบัญชีให้ </a:t>
            </a:r>
            <a:r>
              <a:rPr lang="en-US" sz="2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Link </a:t>
            </a:r>
            <a:r>
              <a:rPr lang="th-TH" sz="2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มา)</a:t>
            </a:r>
            <a:endParaRPr lang="en-US" sz="2000" b="1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292916" y="5329412"/>
            <a:ext cx="926431" cy="5429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92915" y="3935114"/>
            <a:ext cx="1028700" cy="14091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6357710" y="3407033"/>
            <a:ext cx="1831786" cy="698981"/>
          </a:xfrm>
          <a:prstGeom prst="rect">
            <a:avLst/>
          </a:prstGeom>
          <a:ln w="38100">
            <a:solidFill>
              <a:srgbClr val="92D050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ต้องเปลี่ยน 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Currency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เป็นสกุลเงิน 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 Dollar </a:t>
            </a:r>
            <a:endParaRPr lang="en-US" sz="2000" b="1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9527" y="4100958"/>
            <a:ext cx="1831786" cy="1269340"/>
          </a:xfrm>
          <a:prstGeom prst="rect">
            <a:avLst/>
          </a:prstGeom>
          <a:ln w="38100">
            <a:solidFill>
              <a:srgbClr val="92D050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เงื่อนไขการชำระเงิน</a:t>
            </a:r>
          </a:p>
          <a:p>
            <a:pPr algn="just"/>
            <a:r>
              <a:rPr lang="th-TH" sz="2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ให้ระบุ แบ่งชำระ 2 งวดแล้วใส่รายละเอียดใน </a:t>
            </a:r>
            <a:r>
              <a:rPr lang="en-US" sz="2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 comments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49267" y="0"/>
            <a:ext cx="492102" cy="8988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492102" cy="8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ptagon 8"/>
          <p:cNvSpPr/>
          <p:nvPr/>
        </p:nvSpPr>
        <p:spPr>
          <a:xfrm>
            <a:off x="4759515" y="430071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4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0" name="Heptagon 9"/>
          <p:cNvSpPr/>
          <p:nvPr/>
        </p:nvSpPr>
        <p:spPr>
          <a:xfrm>
            <a:off x="5130990" y="508176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5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05286" y="591915"/>
            <a:ext cx="6803832" cy="5152060"/>
            <a:chOff x="190399" y="939648"/>
            <a:chExt cx="6803832" cy="51520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10070"/>
            <a:stretch/>
          </p:blipFill>
          <p:spPr>
            <a:xfrm>
              <a:off x="192179" y="939648"/>
              <a:ext cx="6802052" cy="34391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3012" b="7126"/>
            <a:stretch/>
          </p:blipFill>
          <p:spPr>
            <a:xfrm>
              <a:off x="190399" y="4184349"/>
              <a:ext cx="6803831" cy="1907359"/>
            </a:xfrm>
            <a:prstGeom prst="rect">
              <a:avLst/>
            </a:prstGeom>
          </p:spPr>
        </p:pic>
      </p:grpSp>
      <p:sp>
        <p:nvSpPr>
          <p:cNvPr id="13" name="Title 1"/>
          <p:cNvSpPr txBox="1">
            <a:spLocks/>
          </p:cNvSpPr>
          <p:nvPr/>
        </p:nvSpPr>
        <p:spPr>
          <a:xfrm>
            <a:off x="802866" y="5510842"/>
            <a:ext cx="7913297" cy="769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 smtClean="0">
                <a:solidFill>
                  <a:srgbClr val="FF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แหล่งที่มาของค่าเงิน 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Rate </a:t>
            </a:r>
            <a:r>
              <a:rPr lang="th-TH" sz="2400" b="1" dirty="0" smtClean="0">
                <a:solidFill>
                  <a:srgbClr val="FF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ได้มาจาก 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Link </a:t>
            </a:r>
            <a:r>
              <a:rPr lang="th-TH" sz="2400" b="1" dirty="0" smtClean="0">
                <a:solidFill>
                  <a:srgbClr val="FF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ที่ฝ่ายบัญชีให้ โดยให้ดูในหัวข้อค่าเงินขายและให้ดูตามวันที่เรือถึงตามใบขนสินค้าขาเข้า </a:t>
            </a:r>
            <a:endParaRPr lang="th-TH" sz="2400" b="1" dirty="0">
              <a:solidFill>
                <a:srgbClr val="FF0000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21228" y="4571998"/>
            <a:ext cx="5589431" cy="2060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noFill/>
              </a:rPr>
              <a:t>00</a:t>
            </a:r>
            <a:endParaRPr lang="th-TH" dirty="0">
              <a:noFill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49267" y="0"/>
            <a:ext cx="492102" cy="8988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492102" cy="898839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3023316" y="86969"/>
            <a:ext cx="4072943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อ้างอิงที่มาของค่าเงิน </a:t>
            </a:r>
            <a:r>
              <a:rPr lang="en-US" sz="4000" b="1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Rate   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1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15350" y="694143"/>
            <a:ext cx="7913297" cy="3156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การใส่ค่าเงิน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กรณีที่ วันที่นำเข้าในใบขนสินค้าขาเข้า (วันที่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ETA.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ตรงกับวันหยุดทางราชการ เช่นวันเสาร์ – อาทิตย์ / วันหยุดนักขัตฤกษ์ต่างๆ ให้ใช้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ของวันก่อนหน้า เช่น เรือเข้า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ETA.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3/8/67 (วันเสาร์) ให้ใช้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ของวันศุกร์ คือวันที่ 2/8/67 แทน</a:t>
            </a:r>
            <a:endParaRPr lang="th-TH" sz="2800" dirty="0">
              <a:solidFill>
                <a:srgbClr val="0000CC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242479" y="0"/>
            <a:ext cx="898890" cy="16418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0" y="0"/>
            <a:ext cx="898890" cy="1641849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675660" y="2765495"/>
            <a:ext cx="7913297" cy="3156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และค่าเงิน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จะสามารถดูได้ในวันถัดไปจากวันที่นำเข้า 1 วัน เช่น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ของวันที่ 2/8/67 ยังไม่สามารถเข้าไปดูได้ในวันที่ 2/8/67 แต่จะเข้าไปดูได้วันที่ 3/8/67 (จะช้ากว่า 1  วัน)</a:t>
            </a:r>
            <a:endParaRPr lang="th-TH" sz="2800" dirty="0">
              <a:solidFill>
                <a:srgbClr val="0000CC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892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721216" y="2279560"/>
            <a:ext cx="7868992" cy="394979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25770" y="496129"/>
            <a:ext cx="6864438" cy="187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จะบอกรายละเอียดหลัก ๆ ที่สำคัญคือ </a:t>
            </a:r>
          </a:p>
          <a:p>
            <a:pPr marL="742950" indent="-742950">
              <a:buAutoNum type="arabicPeriod"/>
            </a:pPr>
            <a:r>
              <a:rPr lang="en-US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Part/Rev.. </a:t>
            </a:r>
            <a:r>
              <a:rPr lang="th-TH" sz="24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</a:t>
            </a:r>
            <a:r>
              <a:rPr lang="en-US" sz="24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Code </a:t>
            </a:r>
            <a:r>
              <a:rPr lang="th-TH" sz="24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สินค้าที่เปิดสั่งซื้อ / ชื่อสินค้า</a:t>
            </a:r>
          </a:p>
          <a:p>
            <a:pPr marL="742950" indent="-742950">
              <a:buAutoNum type="arabicPeriod"/>
            </a:pPr>
            <a:r>
              <a:rPr lang="en-US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Due Date</a:t>
            </a:r>
            <a:r>
              <a:rPr lang="th-TH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วันที่ต้องการ</a:t>
            </a:r>
          </a:p>
          <a:p>
            <a:pPr marL="742950" indent="-742950">
              <a:buAutoNum type="arabicPeriod"/>
            </a:pPr>
            <a:r>
              <a:rPr lang="en-US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Request Date </a:t>
            </a:r>
            <a:r>
              <a:rPr lang="th-TH" sz="24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วันที่เปิดขอซื้อ</a:t>
            </a:r>
            <a:endParaRPr lang="th-TH" sz="24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AutoNum type="arabicPeriod"/>
            </a:pPr>
            <a:r>
              <a:rPr lang="en-US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Our </a:t>
            </a:r>
            <a:r>
              <a:rPr lang="en-US" sz="2400" b="1" dirty="0" err="1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Qty</a:t>
            </a:r>
            <a:r>
              <a:rPr lang="en-US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Supplier </a:t>
            </a:r>
            <a:r>
              <a:rPr lang="en-US" sz="2400" b="1" dirty="0" err="1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Qty</a:t>
            </a:r>
            <a:r>
              <a:rPr lang="en-US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24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จำนวน ที่สั่งซื้อ </a:t>
            </a:r>
          </a:p>
          <a:p>
            <a:pPr marL="742950" indent="-742950">
              <a:buAutoNum type="arabicPeriod"/>
            </a:pPr>
            <a:r>
              <a:rPr lang="en-US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Unit Price: </a:t>
            </a:r>
            <a:r>
              <a:rPr lang="th-TH" sz="24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ราคา ต่อ หน่วย</a:t>
            </a:r>
          </a:p>
          <a:p>
            <a:pPr marL="742950" indent="-742950">
              <a:buAutoNum type="arabicPeriod"/>
            </a:pPr>
            <a:r>
              <a:rPr lang="en-US" sz="2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Totals </a:t>
            </a:r>
            <a:r>
              <a:rPr lang="th-TH" sz="24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 ยอดเงินรวม</a:t>
            </a:r>
            <a:endParaRPr lang="th-TH" sz="24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Heptagon 5"/>
          <p:cNvSpPr/>
          <p:nvPr/>
        </p:nvSpPr>
        <p:spPr>
          <a:xfrm>
            <a:off x="1549590" y="388161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7" name="Heptagon 6"/>
          <p:cNvSpPr/>
          <p:nvPr/>
        </p:nvSpPr>
        <p:spPr>
          <a:xfrm>
            <a:off x="1442504" y="5123791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8" name="Heptagon 7"/>
          <p:cNvSpPr/>
          <p:nvPr/>
        </p:nvSpPr>
        <p:spPr>
          <a:xfrm>
            <a:off x="2687526" y="5296074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9" name="Heptagon 8"/>
          <p:cNvSpPr/>
          <p:nvPr/>
        </p:nvSpPr>
        <p:spPr>
          <a:xfrm>
            <a:off x="5036243" y="3831480"/>
            <a:ext cx="341874" cy="295351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4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0" name="Heptagon 9"/>
          <p:cNvSpPr/>
          <p:nvPr/>
        </p:nvSpPr>
        <p:spPr>
          <a:xfrm>
            <a:off x="5130990" y="508176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6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sp>
        <p:nvSpPr>
          <p:cNvPr id="17" name="Heptagon 16"/>
          <p:cNvSpPr/>
          <p:nvPr/>
        </p:nvSpPr>
        <p:spPr>
          <a:xfrm>
            <a:off x="4826190" y="4307734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5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49267" y="0"/>
            <a:ext cx="492102" cy="8988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492102" cy="898839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89398" y="45293"/>
            <a:ext cx="5911403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Tab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--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000" b="1" dirty="0" smtClean="0">
                <a:solidFill>
                  <a:srgbClr val="0000C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Lines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Detail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1640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6142" b="51637"/>
          <a:stretch/>
        </p:blipFill>
        <p:spPr>
          <a:xfrm>
            <a:off x="1596712" y="1564782"/>
            <a:ext cx="5933572" cy="476518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43000" y="84763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00CC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Tab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--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000" b="1" dirty="0" smtClean="0">
                <a:solidFill>
                  <a:srgbClr val="0000CC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Lines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Comments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612" y="264310"/>
            <a:ext cx="8718996" cy="187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ถ้าพิมพ์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comments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เพิ่มเติมรายละเอียดในนี้ ข้อความในนี้จะถูกปริ้นอยู่ในหน้า ของ </a:t>
            </a:r>
            <a:r>
              <a:rPr lang="en-US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 </a:t>
            </a:r>
            <a:r>
              <a:rPr lang="th-TH" sz="24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ด้วย ซึ่งเราสามารถใส่รายละเอียดได้ตามต้องการเลยค่ะ</a:t>
            </a:r>
            <a:endParaRPr lang="th-TH" sz="24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2189747" y="3441035"/>
            <a:ext cx="6112042" cy="2718443"/>
          </a:xfrm>
          <a:prstGeom prst="wedgeEllipseCallout">
            <a:avLst>
              <a:gd name="adj1" fmla="val 21377"/>
              <a:gd name="adj2" fmla="val -5349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Group 5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sp>
        <p:nvSpPr>
          <p:cNvPr id="11" name="Rounded Rectangle 10"/>
          <p:cNvSpPr/>
          <p:nvPr/>
        </p:nvSpPr>
        <p:spPr>
          <a:xfrm>
            <a:off x="4668253" y="2634916"/>
            <a:ext cx="589547" cy="3850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ounded Rectangle 11"/>
          <p:cNvSpPr/>
          <p:nvPr/>
        </p:nvSpPr>
        <p:spPr>
          <a:xfrm>
            <a:off x="5850835" y="2953752"/>
            <a:ext cx="900645" cy="3850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49267" y="0"/>
            <a:ext cx="492102" cy="8988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492102" cy="8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2" y="1135353"/>
            <a:ext cx="8767562" cy="4929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7" t="6069" r="95411" b="91412"/>
          <a:stretch/>
        </p:blipFill>
        <p:spPr>
          <a:xfrm>
            <a:off x="3457575" y="371475"/>
            <a:ext cx="259909" cy="291810"/>
          </a:xfrm>
          <a:prstGeom prst="rect">
            <a:avLst/>
          </a:prstGeom>
        </p:spPr>
      </p:pic>
      <p:sp>
        <p:nvSpPr>
          <p:cNvPr id="5" name="Flowchart: Alternate Process 4"/>
          <p:cNvSpPr/>
          <p:nvPr/>
        </p:nvSpPr>
        <p:spPr>
          <a:xfrm>
            <a:off x="5276850" y="3848099"/>
            <a:ext cx="676275" cy="31432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50" t="52049" r="95382" b="45886"/>
          <a:stretch/>
        </p:blipFill>
        <p:spPr>
          <a:xfrm>
            <a:off x="2614832" y="758520"/>
            <a:ext cx="443753" cy="376833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342900" y="1381704"/>
            <a:ext cx="219075" cy="21432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" name="Group 7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49267" y="0"/>
            <a:ext cx="492102" cy="8988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492102" cy="89883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206064" y="187036"/>
            <a:ext cx="8718996" cy="1041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เมื่อใส่รายละเอียดครบแล้ว ให้กด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SAVE</a:t>
            </a:r>
          </a:p>
          <a:p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 คลิกในช่องสี่เหลี่ยม          หลังคำว่า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Approved </a:t>
            </a:r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ก็จะขึ้น หน้าจอแบบนี้ ให้กด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OK</a:t>
            </a:r>
            <a:endParaRPr lang="th-TH" sz="28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82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3760817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260614"/>
              </p:ext>
            </p:extLst>
          </p:nvPr>
        </p:nvGraphicFramePr>
        <p:xfrm>
          <a:off x="498046" y="1795993"/>
          <a:ext cx="8134846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466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6223380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56917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ความเสี่ยง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</a:t>
                      </a: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Risk)</a:t>
                      </a:r>
                      <a:endParaRPr lang="th-TH" sz="250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500" b="0" dirty="0" smtClean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R1</a:t>
                      </a:r>
                      <a:r>
                        <a:rPr lang="en-US" sz="2500" b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การเปิด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ผิดพลาด ซึ่งมีรายละเอียดทั้งน้ำหนัก / ราคา / อัตราแลกเปลี่ยน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R2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การจ่ายเงินส่วนคงเหลือหลังจากรับสินค้า ซึ่ง กรณีสินค้า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Reject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ถูกคืนตู้ / การหักของเสีย / ค่าห้องเย็น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/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ค่าทำลายตู้ ต้องตรวจสอบค่าใช้จ่ายไม่ให้ผิดพลาด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R3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การโอนค่าภาษีล่าช้า ขาดการติดตามงานจะส่งผลให้มีค่าใช้จ่ายเกิดขึ้น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R4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เกิดปัญหาราคาผลผลิตมะพร้าวในประเทศตกต่ำและการเกิดควมเข้มงวดในการตรวจตู้มะพร้าวของกรมวิชาการเกษต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42" y="5076925"/>
            <a:ext cx="1448158" cy="124987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347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5353"/>
          <a:stretch/>
        </p:blipFill>
        <p:spPr>
          <a:xfrm>
            <a:off x="218877" y="1777283"/>
            <a:ext cx="8809213" cy="369708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79489" y="431734"/>
            <a:ext cx="7881931" cy="923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เมื่อกด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OK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 สถานะจะเปลี่ยนเป็น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Pending  </a:t>
            </a:r>
            <a:endParaRPr lang="th-TH" sz="36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(หมายถึง อยู่ระหว่างการส่งให้ผู้มีอำนาจอนุมัติ)</a:t>
            </a:r>
          </a:p>
          <a:p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SAVE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แล้วปิดได้เลยค่ะ</a:t>
            </a:r>
            <a:endParaRPr lang="th-TH" sz="36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625" t="29311" r="80968" b="67036"/>
          <a:stretch/>
        </p:blipFill>
        <p:spPr>
          <a:xfrm>
            <a:off x="6561387" y="278507"/>
            <a:ext cx="1403237" cy="306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27" t="6069" r="95411" b="91412"/>
          <a:stretch/>
        </p:blipFill>
        <p:spPr>
          <a:xfrm>
            <a:off x="1313112" y="1216918"/>
            <a:ext cx="259909" cy="29181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447675" y="2038929"/>
            <a:ext cx="219075" cy="21432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" name="Group 7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49267" y="0"/>
            <a:ext cx="492102" cy="8988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492102" cy="8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223"/>
          <a:stretch/>
        </p:blipFill>
        <p:spPr>
          <a:xfrm>
            <a:off x="1970467" y="2459865"/>
            <a:ext cx="6941713" cy="342578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89845" y="15054"/>
            <a:ext cx="2683042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วิธีการ </a:t>
            </a:r>
            <a:r>
              <a:rPr lang="en-US" sz="4000" b="1" dirty="0" smtClean="0">
                <a:solidFill>
                  <a:srgbClr val="0000CC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Print PO.</a:t>
            </a:r>
            <a:endParaRPr lang="th-TH" sz="4000" b="1" dirty="0">
              <a:solidFill>
                <a:srgbClr val="0000CC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9549" y="586281"/>
            <a:ext cx="8332631" cy="187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ไปที่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Tab </a:t>
            </a:r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Summary </a:t>
            </a:r>
            <a:endParaRPr lang="en-US" sz="28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คลิก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PO.</a:t>
            </a:r>
          </a:p>
          <a:p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กด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Preview </a:t>
            </a:r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เพื่อดูตัวอย่างก่อน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</a:t>
            </a:r>
          </a:p>
          <a:p>
            <a:r>
              <a:rPr lang="th-TH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4. กดสั่ง </a:t>
            </a:r>
            <a:r>
              <a:rPr lang="en-US" sz="28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</a:t>
            </a:r>
            <a:endParaRPr lang="th-TH" sz="28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Heptagon 5"/>
          <p:cNvSpPr/>
          <p:nvPr/>
        </p:nvSpPr>
        <p:spPr>
          <a:xfrm>
            <a:off x="2559240" y="2834165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1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8" name="Heptagon 7"/>
          <p:cNvSpPr/>
          <p:nvPr/>
        </p:nvSpPr>
        <p:spPr>
          <a:xfrm>
            <a:off x="8417115" y="3395837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2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9" name="Heptagon 8"/>
          <p:cNvSpPr/>
          <p:nvPr/>
        </p:nvSpPr>
        <p:spPr>
          <a:xfrm>
            <a:off x="4535660" y="3841512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3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sp>
        <p:nvSpPr>
          <p:cNvPr id="10" name="Heptagon 9"/>
          <p:cNvSpPr/>
          <p:nvPr/>
        </p:nvSpPr>
        <p:spPr>
          <a:xfrm>
            <a:off x="4359447" y="3336620"/>
            <a:ext cx="352425" cy="333375"/>
          </a:xfrm>
          <a:prstGeom prst="hep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rgbClr val="0000CC"/>
                </a:solidFill>
                <a:cs typeface="+mj-cs"/>
              </a:rPr>
              <a:t>4</a:t>
            </a:r>
            <a:endParaRPr lang="th-TH" sz="2400" b="1" dirty="0">
              <a:solidFill>
                <a:srgbClr val="0000CC"/>
              </a:solidFill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8649" t="32498" r="60063" b="65136"/>
          <a:stretch/>
        </p:blipFill>
        <p:spPr>
          <a:xfrm>
            <a:off x="2841556" y="1523073"/>
            <a:ext cx="370145" cy="3824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36001" t="32292" r="62282" b="64834"/>
          <a:stretch/>
        </p:blipFill>
        <p:spPr>
          <a:xfrm>
            <a:off x="2127440" y="1916892"/>
            <a:ext cx="431800" cy="406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84892" t="27982" r="7483" b="68964"/>
          <a:stretch/>
        </p:blipFill>
        <p:spPr>
          <a:xfrm>
            <a:off x="2479847" y="1148773"/>
            <a:ext cx="1329448" cy="29934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8649267" y="0"/>
            <a:ext cx="492102" cy="8988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492102" cy="8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67519" y="1031970"/>
            <a:ext cx="8332693" cy="45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กรณีที่ เปิด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PR. 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ที่มี 2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Lines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คือค่าชิปปิ้ง และ ค่าขนส่ง โดยที่ </a:t>
            </a:r>
          </a:p>
          <a:p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Lines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 1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Code: RC020000001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ค่าชิปปิ้ง (มี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Vat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Lines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 2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Code: RC020000002 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ค่าขนส่ง (ไม่มี </a:t>
            </a:r>
            <a:r>
              <a:rPr lang="en-US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Vat</a:t>
            </a:r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endParaRPr lang="th-TH" sz="3600" b="1" dirty="0" smtClean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เราต้องเปิดใบสั่งซื้อแยก</a:t>
            </a:r>
          </a:p>
        </p:txBody>
      </p:sp>
    </p:spTree>
    <p:extLst>
      <p:ext uri="{BB962C8B-B14F-4D97-AF65-F5344CB8AC3E}">
        <p14:creationId xmlns:p14="http://schemas.microsoft.com/office/powerpoint/2010/main" val="403755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45293"/>
            <a:ext cx="8981076" cy="933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โดยขั้นตอน อื่น ๆ จะเหมือนการเปิด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ทั่วไป จะมีแตกต่างกันตรงที่ 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10" y="1527566"/>
            <a:ext cx="4893972" cy="275151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749197"/>
            <a:ext cx="7946264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Lines  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หัวข้อ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Detail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5712"/>
          <a:stretch/>
        </p:blipFill>
        <p:spPr>
          <a:xfrm>
            <a:off x="3755448" y="3835532"/>
            <a:ext cx="4912033" cy="260390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4798" y="1816105"/>
            <a:ext cx="2400275" cy="101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โดยถ้า มี </a:t>
            </a:r>
            <a:r>
              <a:rPr lang="en-US" sz="25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Vat </a:t>
            </a:r>
            <a:r>
              <a:rPr lang="th-TH" sz="25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 คลิก เครื่องหมายถูก</a:t>
            </a:r>
            <a:endParaRPr lang="th-TH" sz="25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798" y="4196413"/>
            <a:ext cx="3764926" cy="666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โดยถ้า ไม่มี </a:t>
            </a:r>
            <a:r>
              <a:rPr lang="en-US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Vat 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 คลิก</a:t>
            </a:r>
          </a:p>
          <a:p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เอาเครื่องหมายถูกออก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1366" y="5420390"/>
            <a:ext cx="2400275" cy="101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5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แล้วกด </a:t>
            </a:r>
            <a:r>
              <a:rPr lang="en-US" sz="25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5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331076" y="2326097"/>
            <a:ext cx="4056845" cy="645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31075" y="4636373"/>
            <a:ext cx="4056845" cy="645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47674" t="51561" r="38809" b="41875"/>
          <a:stretch/>
        </p:blipFill>
        <p:spPr>
          <a:xfrm>
            <a:off x="421693" y="2719343"/>
            <a:ext cx="1680151" cy="45822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47307" t="53698" r="39226" b="38444"/>
          <a:stretch/>
        </p:blipFill>
        <p:spPr>
          <a:xfrm>
            <a:off x="415677" y="4862633"/>
            <a:ext cx="1686167" cy="52117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3327" t="6069" r="95411" b="91412"/>
          <a:stretch/>
        </p:blipFill>
        <p:spPr>
          <a:xfrm>
            <a:off x="1971889" y="5735576"/>
            <a:ext cx="259909" cy="2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31767" y="650677"/>
            <a:ext cx="5190249" cy="10235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การทำจ่ายค่ามะพร้าว เมื่อเข้าถึงล้ง และ</a:t>
            </a:r>
          </a:p>
          <a:p>
            <a:pPr algn="ctr"/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ทำการตรวจรับเรียบร้อย</a:t>
            </a:r>
            <a:endParaRPr lang="th-TH" sz="36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24941" y="1674256"/>
            <a:ext cx="8229662" cy="439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ทางเจ้าหน้าจัดซื้อจะทำใบสรุปน้ำหนักที่เข้าล้งของแต่ละตู้ พร้อมรูปถ่ายตู้ (ที่เห็นเลขตู้) และ ใบชั่งน้ำหนัก ของ ตู้ นั้น ๆ ส่งเข้าไลน์ กลุ่ม</a:t>
            </a:r>
          </a:p>
          <a:p>
            <a:pPr marL="742950" indent="-742950">
              <a:buFontTx/>
              <a:buAutoNum type="arabicPeriod"/>
            </a:pP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เมื่อได้รับใบสรุปและรูปถ่าย ครบถ้วนแล้ว ให้โหลดและทำสรุปตู้และน้ำหนักเทียบกับใบสรุปน้ำหนักของปลายทาง และทำ </a:t>
            </a:r>
            <a:r>
              <a:rPr lang="en-US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Memo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เพื่อสรุปยอดให้ทางฝ่ายบัญชี เพื่อทำจ่าย ส่วนที่เหลือ ตาม </a:t>
            </a:r>
            <a:r>
              <a:rPr lang="en-US" sz="28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</a:p>
          <a:p>
            <a:pPr marL="742950" indent="-742950">
              <a:buFontTx/>
              <a:buAutoNum type="arabicPeriod"/>
            </a:pP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เอกสารแนบที่ต้องแนบ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Memo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ส่งให้บัญชี คือ เอกสาร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BL. /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ใบ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 /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ใบ </a:t>
            </a:r>
            <a:r>
              <a:rPr lang="en-US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Packing list /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ใบขนสินค้าขาเข้า / และใบสรุปน้ำหนักพร้อมรูปถ่าย</a:t>
            </a:r>
          </a:p>
          <a:p>
            <a:pPr marL="742950" indent="-742950">
              <a:buFontTx/>
              <a:buAutoNum type="arabicPeriod"/>
            </a:pP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 ที่มีการหักน้ำหนักของมะพร้าวที่เสียในแต่ละตู้นั้น 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ทาง 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</a:rPr>
              <a:t>เจ้าหน้าจัดซื้อที่รับผิดชอบ</a:t>
            </a:r>
            <a:r>
              <a:rPr lang="th-TH" sz="2800" dirty="0">
                <a:solidFill>
                  <a:srgbClr val="0000CC"/>
                </a:solidFill>
                <a:latin typeface="Angsana New" panose="02020603050405020304" pitchFamily="18" charset="-34"/>
              </a:rPr>
              <a:t>จะ</a:t>
            </a:r>
            <a:r>
              <a:rPr lang="th-TH" sz="2800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ระบุมาให้ในใบสรุปน้ำหนัก </a:t>
            </a:r>
            <a:endParaRPr lang="en-US" sz="28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044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05" y="620333"/>
            <a:ext cx="7263684" cy="57990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766293" y="6262732"/>
            <a:ext cx="8100812" cy="59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จะถูกส่งให้ทางไลน์กลุ่ม พร้อมกับรูปตู้และรูปน้ำหนักการชั่งรถทั้งขาเข้า และ ขาออก 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" y="3804071"/>
            <a:ext cx="2834641" cy="283464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668381" y="0"/>
            <a:ext cx="4051931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8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 ใบสรุปน้ำหนักของแต่ละตู้</a:t>
            </a:r>
            <a:endParaRPr lang="th-TH" sz="28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4095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021983" y="0"/>
            <a:ext cx="5357611" cy="6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 ใบสรุปน้ำหนักของแต่ละตู้ (</a:t>
            </a:r>
            <a:r>
              <a:rPr lang="th-TH" sz="4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กรณีที่มีการหักของเสีย</a:t>
            </a:r>
            <a:r>
              <a:rPr lang="th-TH" sz="40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th-TH" sz="40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55" y="553790"/>
            <a:ext cx="5711866" cy="619286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9" t="27087" r="71299" b="12228"/>
          <a:stretch/>
        </p:blipFill>
        <p:spPr>
          <a:xfrm>
            <a:off x="412124" y="931895"/>
            <a:ext cx="3903402" cy="48635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025" t="27348" r="71300" b="11968"/>
          <a:stretch/>
        </p:blipFill>
        <p:spPr>
          <a:xfrm>
            <a:off x="4743947" y="931895"/>
            <a:ext cx="3945150" cy="4863598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sp>
        <p:nvSpPr>
          <p:cNvPr id="15" name="Title 1"/>
          <p:cNvSpPr txBox="1">
            <a:spLocks/>
          </p:cNvSpPr>
          <p:nvPr/>
        </p:nvSpPr>
        <p:spPr>
          <a:xfrm>
            <a:off x="327900" y="276724"/>
            <a:ext cx="8474300" cy="775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5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นำรูปตู้ และ น้ำหนักชั่งเข้า และ ออก มาสรุป เพื่อทวนสอบกับใบสรุปน้ำหนักที่ได้รับ</a:t>
            </a:r>
            <a:endParaRPr lang="th-TH" sz="2500" b="1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58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063589" y="87452"/>
            <a:ext cx="5398398" cy="7908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400" b="1" dirty="0" smtClean="0">
                <a:solidFill>
                  <a:srgbClr val="000099"/>
                </a:solidFill>
              </a:rPr>
              <a:t>การทำจ่ายค่ามะพร้าว งวดสุดท้าย</a:t>
            </a:r>
            <a:endParaRPr lang="en-US" sz="4400" b="1" dirty="0">
              <a:solidFill>
                <a:srgbClr val="000099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3097" y="929212"/>
            <a:ext cx="4619280" cy="1588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400" b="1" u="sng" dirty="0" smtClean="0">
                <a:solidFill>
                  <a:srgbClr val="00009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</a:t>
            </a:r>
          </a:p>
          <a:p>
            <a:pPr algn="l"/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การทำจ่ายค่ามะพร้าว งวดสุดท้าย</a:t>
            </a:r>
          </a:p>
          <a:p>
            <a:pPr algn="l"/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เช่น นำเข้ามะพร้าวของ </a:t>
            </a:r>
            <a:r>
              <a:rPr lang="en-US" sz="2400" dirty="0" err="1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Whelly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ซึ่งเป็นมะพร้าว อินโดนีเซีย (ตู้เย็น) เข้ามา 1 ตู้ ราคา 0.36 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USD. </a:t>
            </a:r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น้ำหนักตาม 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BL. 27,510 </a:t>
            </a:r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กก. น้ำหนักรับเข้าจริง 27,400 กก.</a:t>
            </a:r>
            <a:endParaRPr lang="th-TH" sz="24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05821" y="2599507"/>
            <a:ext cx="5006050" cy="18418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ราคาสินค้าตาม 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BL.      = 27,510 x </a:t>
            </a:r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0.36 </a:t>
            </a:r>
            <a:r>
              <a:rPr lang="en-US" sz="2400" dirty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= 9,903.60 USD.</a:t>
            </a:r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pPr algn="l"/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จ่ายงวดแรก 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85%          = 8,418.06 USD.</a:t>
            </a:r>
          </a:p>
          <a:p>
            <a:pPr algn="l"/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ราคาสินค้าตามรับจริง  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= 27,400 x 0.36 = 9,864 USD.</a:t>
            </a:r>
          </a:p>
          <a:p>
            <a:pPr algn="l"/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ดังนั้นเหลือส่วนต่าง 15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%</a:t>
            </a:r>
            <a:r>
              <a:rPr lang="en-US" sz="2400" dirty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ที่ต้องชำระ </a:t>
            </a:r>
            <a:endParaRPr lang="en-US" sz="2400" dirty="0" smtClean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r>
              <a:rPr lang="en-US" sz="2400" dirty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                = 9,864 – 8,418.06 = 1,445.94 USD.</a:t>
            </a:r>
            <a:endParaRPr lang="th-TH" sz="24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79586" y="4719275"/>
            <a:ext cx="5058521" cy="838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ส่งให้</a:t>
            </a:r>
            <a:r>
              <a:rPr lang="th-TH" sz="2400" b="1" dirty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b="1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รองกรรมการผู้จัดการ เซ็นต์และส่งต้นฉบับ</a:t>
            </a:r>
          </a:p>
          <a:p>
            <a:r>
              <a:rPr lang="th-TH" sz="2400" b="1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ให้ฝ่ายบัญชีเพื่อทำจ่ายพร้อมสำเนาเก็บ 1 ชุด </a:t>
            </a:r>
            <a:endParaRPr lang="th-TH" sz="2400" b="1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116" y="1299411"/>
            <a:ext cx="3329871" cy="4706916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19" name="Title 1"/>
          <p:cNvSpPr txBox="1">
            <a:spLocks/>
          </p:cNvSpPr>
          <p:nvPr/>
        </p:nvSpPr>
        <p:spPr>
          <a:xfrm rot="20353847">
            <a:off x="6529687" y="4122864"/>
            <a:ext cx="1177316" cy="63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dirty="0" smtClean="0">
                <a:solidFill>
                  <a:srgbClr val="FF0000"/>
                </a:solidFill>
              </a:rPr>
              <a:t>ตัวอย่าง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10615" y="2865844"/>
            <a:ext cx="7122016" cy="10235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6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กรณีที่มีการหักค่าชิปปิ้งส่วนเกินจากที่ตกลงราคากันไว้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3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3760817"/>
            <a:ext cx="2834641" cy="283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39867"/>
              </p:ext>
            </p:extLst>
          </p:nvPr>
        </p:nvGraphicFramePr>
        <p:xfrm>
          <a:off x="498046" y="1795993"/>
          <a:ext cx="8134846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466">
                  <a:extLst>
                    <a:ext uri="{9D8B030D-6E8A-4147-A177-3AD203B41FA5}">
                      <a16:colId xmlns:a16="http://schemas.microsoft.com/office/drawing/2014/main" val="1804438471"/>
                    </a:ext>
                  </a:extLst>
                </a:gridCol>
                <a:gridCol w="6223380">
                  <a:extLst>
                    <a:ext uri="{9D8B030D-6E8A-4147-A177-3AD203B41FA5}">
                      <a16:colId xmlns:a16="http://schemas.microsoft.com/office/drawing/2014/main" val="512192202"/>
                    </a:ext>
                  </a:extLst>
                </a:gridCol>
              </a:tblGrid>
              <a:tr h="56917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จุดควบคุม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   (</a:t>
                      </a: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Control</a:t>
                      </a:r>
                      <a:r>
                        <a:rPr lang="en-US" sz="250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Point</a:t>
                      </a:r>
                      <a:r>
                        <a:rPr lang="en-US" sz="250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2500" dirty="0" smtClean="0">
                        <a:solidFill>
                          <a:srgbClr val="0000CC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น้ำหนักมะพร้าวที่รับเข้า ไม่ควรมากกว่า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BL.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ที่กำหนด กรณีนำเข้าตามมาตรา 29 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การตรวจสอบรายละเอียดใน </a:t>
                      </a:r>
                      <a:r>
                        <a:rPr lang="en-US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 </a:t>
                      </a: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ให้ครบถ้วนก่อนการอนุมัติ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th-TH" sz="2500" b="0" baseline="0" dirty="0" smtClean="0">
                          <a:solidFill>
                            <a:srgbClr val="0000CC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การแนบเอกสารเพื่อจ่ายเงินต้องครบและถูกต้อง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31202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42" y="5014107"/>
            <a:ext cx="1448158" cy="124987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2879" y="6087290"/>
            <a:ext cx="9131121" cy="770709"/>
            <a:chOff x="11407" y="5974825"/>
            <a:chExt cx="8087571" cy="883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82192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0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67098" y="108280"/>
            <a:ext cx="6858001" cy="7365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400" b="1" dirty="0" smtClean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เอกสารค่าชิปปิ้ง-ค่าขนส่ง + อื่น ๆ ส่วนเกิน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319347" y="889923"/>
            <a:ext cx="6858001" cy="1624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เอกสารใบรายละเอียดสำรองค่าใช้จ่าย  คือ เอกสารที่ทาง ชิปปิ้ง ส่งข้อมูลค่าใช้จ่ายในแต่ละ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Lot.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ของการนำเข้า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พร้อมกับแนบใบเสร็จการชำระเงินที่ได้สำรองจ่ายไป มาเรียกเก็บเงินกับทางบริษัท ฯ ซึ่งจะคิดราคาตามที่ได้กล่าวแล้วข้างต้น คือ</a:t>
            </a:r>
            <a:endParaRPr lang="th-TH" sz="28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207108" y="5146261"/>
            <a:ext cx="7551881" cy="8688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เอกสารนี้จะถูกส่งไปที่ฝ่ายบัญชีก่อน เพื่อทำการตรวจสอบ แต่ถ้ามีค่าใช้จ่ายส่วนเกินจะถูกส่งมาให้ทางผู้มีอำนาจเพื่อพิจารณาว่า ค่าใช้จ่ายส่วนเกินดังกล่าวใครจะเป็นผู้รับผิดชอบ</a:t>
            </a:r>
            <a:endParaRPr lang="th-TH" sz="24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313"/>
          <a:stretch/>
        </p:blipFill>
        <p:spPr>
          <a:xfrm>
            <a:off x="2644858" y="2435716"/>
            <a:ext cx="4501900" cy="28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29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077686" y="1702138"/>
            <a:ext cx="7302135" cy="10529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200" b="1" u="sng" dirty="0" smtClean="0">
                <a:solidFill>
                  <a:srgbClr val="000099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ตัวอย่างเช่น</a:t>
            </a:r>
            <a:r>
              <a:rPr lang="th-TH" sz="2800" b="1" u="sng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มีการนำเข้ามะพร้าวอินโดนีเซีย จำนวน 4 ตู้ ค่าชิปปิ้ง -  </a:t>
            </a:r>
          </a:p>
          <a:p>
            <a:pPr algn="l"/>
            <a:r>
              <a:rPr lang="th-TH" sz="2800" dirty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  ค่าขนส่ง + อื่น ๆ ราคาที่ตกลงกันไว้ 26,500 บาท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: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ตู้  (ตู้แห้ง) </a:t>
            </a:r>
          </a:p>
          <a:p>
            <a:pPr algn="l"/>
            <a:r>
              <a:rPr lang="th-TH" sz="2800" dirty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 คิดเป็นเงินค่าชิปปิ้ง 26,500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x 4 = 106,000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บาท</a:t>
            </a:r>
            <a:endParaRPr lang="th-TH" sz="28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143000" y="2987485"/>
            <a:ext cx="7236822" cy="19619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แต่ทาง ชิปปิ้ง ทำใบรายละเอียดสำลองค่าใช้จ่ายมาให้ ยอดเงินที่เรียกเก็บ 110,800 บาท เท่ากับว่ายอดนี้มีเงินส่วนเกินอยู่ 4,800 บาท ซึ่งต้องตรวจกับเอกสารที่แนบมาและตามที่ทาง ชิปปิ้งแจ้ง ว่าเป็นส่วนเกินของค่าอะไร ซึ่งในตัวอย่างนี้ คือส่วนเกินของค่า ประกันตู้ (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CNTR Maintenance Charge)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ซึงเป็นส่วนของที่ทาง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ต้องรับผิดชอบ ค่าใช้จ่ายส่วนต่างนี้</a:t>
            </a:r>
          </a:p>
        </p:txBody>
      </p:sp>
    </p:spTree>
    <p:extLst>
      <p:ext uri="{BB962C8B-B14F-4D97-AF65-F5344CB8AC3E}">
        <p14:creationId xmlns:p14="http://schemas.microsoft.com/office/powerpoint/2010/main" val="1730301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541416" y="4816950"/>
            <a:ext cx="6858001" cy="1193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93" y="784925"/>
            <a:ext cx="3916976" cy="530236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213" y="784924"/>
            <a:ext cx="3849580" cy="535987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 rot="20353847">
            <a:off x="4625303" y="850669"/>
            <a:ext cx="1177316" cy="63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dirty="0" smtClean="0">
                <a:solidFill>
                  <a:srgbClr val="FF0000"/>
                </a:solidFill>
              </a:rPr>
              <a:t>ตัวอย่าง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 rot="20353847">
            <a:off x="678441" y="829688"/>
            <a:ext cx="1177316" cy="63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dirty="0" smtClean="0">
                <a:solidFill>
                  <a:srgbClr val="FF0000"/>
                </a:solidFill>
              </a:rPr>
              <a:t>ตัวอย่าง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400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178924" y="2076657"/>
            <a:ext cx="7236822" cy="18682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เมื่อรองกรรมการผู้จัดการสายการผลิตพิจารณาแล้ว จะเซ็นต์ชื่อกำกับ และถ้าเป็นค่าใช้จ่ายส่วนเกินที่เรียกเก็บกับทาง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ก็จะมีหลักฐานการแจ้ง คือการคุยไลน์ มาแนบไว้เพื่อเป็นหลักฐานในการหักเงินค่ามะพร้าวกับ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ในครั้งต่อไป</a:t>
            </a:r>
          </a:p>
          <a:p>
            <a:pPr algn="l"/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และส่งต้นฉบับคืนให้ฝ่ายบัญชีเพื่อทำจ่ายค่าชิปปิ้ง ต่อไป </a:t>
            </a:r>
            <a:r>
              <a:rPr lang="th-TH" sz="2800" dirty="0">
                <a:solidFill>
                  <a:srgbClr val="000099"/>
                </a:solidFill>
                <a:latin typeface="Angsana New" panose="02020603050405020304" pitchFamily="18" charset="-34"/>
              </a:rPr>
              <a:t>(สำเนาเก็บ 1 ชุด) </a:t>
            </a:r>
            <a:endParaRPr lang="th-TH" sz="2800" dirty="0" smtClean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22090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916" y="140436"/>
            <a:ext cx="5159417" cy="6075483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 rot="19751634">
            <a:off x="2160728" y="2608309"/>
            <a:ext cx="6222546" cy="7286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400" b="1" i="1" u="sng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</a:t>
            </a:r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E-mail </a:t>
            </a:r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ที่แจ้งให้กับทาง </a:t>
            </a:r>
            <a:r>
              <a:rPr lang="en-US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รับทราบว่ามีค่าใช้จ่ายส่วนเกิน</a:t>
            </a:r>
          </a:p>
        </p:txBody>
      </p:sp>
    </p:spTree>
    <p:extLst>
      <p:ext uri="{BB962C8B-B14F-4D97-AF65-F5344CB8AC3E}">
        <p14:creationId xmlns:p14="http://schemas.microsoft.com/office/powerpoint/2010/main" val="1265318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667" y="2629514"/>
            <a:ext cx="2659145" cy="3629106"/>
          </a:xfrm>
          <a:prstGeom prst="rect">
            <a:avLst/>
          </a:prstGeom>
          <a:ln w="28575">
            <a:solidFill>
              <a:srgbClr val="0000CC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3" t="49154" r="33946" b="40881"/>
          <a:stretch/>
        </p:blipFill>
        <p:spPr>
          <a:xfrm>
            <a:off x="5243567" y="4115481"/>
            <a:ext cx="3897387" cy="1056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ounded Rectangular Callout 4"/>
          <p:cNvSpPr/>
          <p:nvPr/>
        </p:nvSpPr>
        <p:spPr>
          <a:xfrm>
            <a:off x="5241484" y="4150471"/>
            <a:ext cx="3897387" cy="1056069"/>
          </a:xfrm>
          <a:prstGeom prst="wedgeRoundRectCallout">
            <a:avLst>
              <a:gd name="adj1" fmla="val -80685"/>
              <a:gd name="adj2" fmla="val -8396"/>
              <a:gd name="adj3" fmla="val 16667"/>
            </a:avLst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Group 5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89683" y="1216709"/>
            <a:ext cx="7212759" cy="13517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 มีมะพร้าว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Lot.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ใหม่ของ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รายนี้เข้ามา ก็จะทำ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Memo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แจ้งฝ่ายบัญชี ว่าจะมีการหัก ค่าใช้จ่ายส่วนเกิน กับ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Lot.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มะพร้าวที่จะเข้าใหม่ โดย จะระบุ เลขที่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PO. /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เลข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BL. /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เลข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 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ให้อย่างชัดเจน / รวมถึงยอดเงินที่จะหัก ด้วย พร้อมกับแนบเอกสาร สำเนาใบรายละเอียดสำรองค่าใช้จ่าย ที่สำเนาไว้ค่ะ</a:t>
            </a:r>
          </a:p>
        </p:txBody>
      </p:sp>
    </p:spTree>
    <p:extLst>
      <p:ext uri="{BB962C8B-B14F-4D97-AF65-F5344CB8AC3E}">
        <p14:creationId xmlns:p14="http://schemas.microsoft.com/office/powerpoint/2010/main" val="16067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3035" y="6129318"/>
            <a:ext cx="7991569" cy="7286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400" b="1" i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Memo 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ค่าภาษีอากรขาเข้า และต้องแนบเอกสาร คือ ใบขน /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 / Invoice / Packing list</a:t>
            </a:r>
            <a:endParaRPr lang="th-TH" sz="2400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45499" y="1880315"/>
            <a:ext cx="1378039" cy="1367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9" name="Group 8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102678" y="0"/>
            <a:ext cx="7013832" cy="13517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b="1" dirty="0" smtClean="0">
                <a:solidFill>
                  <a:srgbClr val="000099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นำเข้ามะพร้าวลูก โดยใช้สิทธิ มาตรา 29  จะต้องเสียอากรขาเข้า 54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%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ของมูลค่าสินค้า ต้องทำเป็น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Memo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แจ้งให้ทางฝ่ายบัญชี ทราบ และทำการโอนเงินค่าภาษีให้กับทาง ชิปปิ้ง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08" y="1351770"/>
            <a:ext cx="3820149" cy="5087332"/>
          </a:xfrm>
          <a:prstGeom prst="rect">
            <a:avLst/>
          </a:prstGeom>
          <a:ln w="28575">
            <a:solidFill>
              <a:srgbClr val="0000CC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636" y="1351768"/>
            <a:ext cx="3479494" cy="5061911"/>
          </a:xfrm>
          <a:prstGeom prst="rect">
            <a:avLst/>
          </a:prstGeom>
          <a:ln w="28575">
            <a:solidFill>
              <a:srgbClr val="0000CC"/>
            </a:solidFill>
          </a:ln>
        </p:spPr>
      </p:pic>
      <p:sp>
        <p:nvSpPr>
          <p:cNvPr id="19" name="Right Arrow 18"/>
          <p:cNvSpPr/>
          <p:nvPr/>
        </p:nvSpPr>
        <p:spPr>
          <a:xfrm rot="10800000">
            <a:off x="8023538" y="1633154"/>
            <a:ext cx="721066" cy="5562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57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268981" y="2229938"/>
            <a:ext cx="1378039" cy="1367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50008" y="6086713"/>
            <a:ext cx="7636160" cy="7286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400" b="1" i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Memo </a:t>
            </a:r>
            <a:r>
              <a:rPr lang="th-TH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ค่าภาษีมูลค่าเพิ่ม และต้องแนบเอกสารคือ ใบขน / </a:t>
            </a:r>
            <a:r>
              <a:rPr lang="en-US" sz="24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 / Invoice / Packing list</a:t>
            </a:r>
            <a:endParaRPr lang="th-TH" sz="2400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1126739" y="36096"/>
            <a:ext cx="7330229" cy="13517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b="1" dirty="0" smtClean="0">
                <a:solidFill>
                  <a:srgbClr val="000099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นำเข้าน้ำกะทิ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Frozen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จะต้องเสียภาษีมูลค่าเพิ่ม 7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%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ของมูลค่าสินค้า ต้องทำเป็น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Memo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แจ้งให้ทางฝ่ายบัญชี ทราบ และทำการโอนเงินค่าภาษีให้กับทาง ชิปปิ้ง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34" y="1351768"/>
            <a:ext cx="3507789" cy="49366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821" y="1351768"/>
            <a:ext cx="3411416" cy="49366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3" name="Right Arrow 22"/>
          <p:cNvSpPr/>
          <p:nvPr/>
        </p:nvSpPr>
        <p:spPr>
          <a:xfrm rot="10800000">
            <a:off x="7726497" y="1997113"/>
            <a:ext cx="721066" cy="5562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0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0"/>
          <a:stretch/>
        </p:blipFill>
        <p:spPr>
          <a:xfrm>
            <a:off x="211204" y="862884"/>
            <a:ext cx="8800014" cy="29561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53" y="3290553"/>
            <a:ext cx="3567448" cy="3567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350" y="3615479"/>
            <a:ext cx="2168673" cy="28546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9609" y="5731972"/>
            <a:ext cx="1153666" cy="9417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29" y="4002314"/>
            <a:ext cx="2168673" cy="2854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3" y="3739571"/>
            <a:ext cx="2168673" cy="28546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0" y="5842986"/>
            <a:ext cx="1153666" cy="9417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676" y="5857907"/>
            <a:ext cx="1158340" cy="93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2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577982" y="346092"/>
            <a:ext cx="4665372" cy="823034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th-TH" b="1" dirty="0" smtClean="0">
                <a:solidFill>
                  <a:srgbClr val="0000CC"/>
                </a:solidFill>
              </a:rPr>
              <a:t>เอกสารที่ใช้จะประกอบด้วย</a:t>
            </a:r>
            <a:endParaRPr lang="th-TH" b="1" dirty="0">
              <a:solidFill>
                <a:schemeClr val="accent5"/>
              </a:solidFill>
              <a:latin typeface="Curlz MT" panose="04040404050702020202" pitchFamily="82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43000" y="934721"/>
            <a:ext cx="7772401" cy="4766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BL (Bill of Lading no.)</a:t>
            </a:r>
          </a:p>
          <a:p>
            <a:pPr algn="l"/>
            <a:r>
              <a:rPr lang="en-US" sz="4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Invoice </a:t>
            </a:r>
          </a:p>
          <a:p>
            <a:pPr algn="l"/>
            <a:r>
              <a:rPr lang="en-US" sz="4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Packing list</a:t>
            </a:r>
          </a:p>
          <a:p>
            <a:pPr algn="l"/>
            <a:r>
              <a:rPr lang="en-US" sz="4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Form D</a:t>
            </a:r>
          </a:p>
          <a:p>
            <a:pPr algn="l"/>
            <a:r>
              <a:rPr lang="en-US" sz="4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Fumigation certificate</a:t>
            </a:r>
          </a:p>
          <a:p>
            <a:pPr algn="l"/>
            <a:r>
              <a:rPr lang="en-US" sz="4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</a:t>
            </a:r>
            <a:r>
              <a:rPr lang="en-US" sz="4400" dirty="0" err="1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Phytosanitary</a:t>
            </a:r>
            <a:r>
              <a:rPr lang="en-US" sz="4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certificate</a:t>
            </a:r>
          </a:p>
          <a:p>
            <a:pPr algn="l"/>
            <a:r>
              <a:rPr lang="th-TH" sz="4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สำเนาใบขนสินค้า (</a:t>
            </a:r>
            <a:r>
              <a:rPr lang="th-TH" sz="40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ได้สำเนาจาก </a:t>
            </a:r>
            <a:r>
              <a:rPr lang="en-US" sz="40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Shipping</a:t>
            </a:r>
            <a:r>
              <a:rPr lang="en-US" sz="44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th-TH" sz="44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83" y="2687235"/>
            <a:ext cx="1718386" cy="15255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42" y="4853390"/>
            <a:ext cx="1448158" cy="12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143000" y="934721"/>
            <a:ext cx="7772401" cy="4766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4400" dirty="0">
              <a:solidFill>
                <a:srgbClr val="000099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43000" y="1298164"/>
            <a:ext cx="7021286" cy="1667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ทาง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จะส่งเอกสารทั้งหมดที่เป็น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Draft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ยกเว้น สำเนาใบขนมาให้เพื่อตรวจสอบก่อน โดยเราจะส่งให้ทาง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Shipping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(คุณกบ) ตรวจสอบ และ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confirm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กลับเพื่อที่จะ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confirm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กับทาง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เพื่อให้ดำเนินการจัดทำเอกสารให้เป็น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Original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ต่อไป</a:t>
            </a:r>
            <a:endParaRPr lang="th-TH" sz="28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43000" y="3622510"/>
            <a:ext cx="6586899" cy="2078708"/>
          </a:xfrm>
          <a:prstGeom prst="rect">
            <a:avLst/>
          </a:prstGeom>
          <a:ln>
            <a:solidFill>
              <a:srgbClr val="6600CC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 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Original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ฉบับจริง ทาง 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จะส่งมาให้ทาง 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DHL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โดยให้ส่งไปที่ชิปปิ้งได้เลยค่ะ เพื่อป้องกันการเสียเวลาในการส่งเอกสารต่อ</a:t>
            </a:r>
          </a:p>
          <a:p>
            <a:pPr algn="just"/>
            <a:r>
              <a:rPr lang="th-TH" sz="20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โดยส่งไปที่ </a:t>
            </a:r>
            <a:endParaRPr lang="en-US" sz="2000" b="1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just"/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Mr. </a:t>
            </a:r>
            <a:r>
              <a:rPr lang="en-US" sz="2000" dirty="0" err="1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Podpan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Thongsang</a:t>
            </a:r>
            <a:endParaRPr lang="en-US" sz="2000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just"/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7/1 </a:t>
            </a:r>
            <a:r>
              <a:rPr lang="en-US" sz="2000" dirty="0" err="1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Soi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Ratburana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39 </a:t>
            </a:r>
          </a:p>
          <a:p>
            <a:pPr algn="just"/>
            <a:r>
              <a:rPr lang="en-US" sz="2000" dirty="0" err="1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Ratburana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10140</a:t>
            </a:r>
          </a:p>
          <a:p>
            <a:pPr algn="just"/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Tel no. 0817016373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1" b="29407"/>
          <a:stretch/>
        </p:blipFill>
        <p:spPr>
          <a:xfrm>
            <a:off x="5599345" y="4548759"/>
            <a:ext cx="2130554" cy="11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736668" y="229653"/>
            <a:ext cx="3830686" cy="667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 (Bill </a:t>
            </a:r>
            <a:r>
              <a:rPr lang="en-US" sz="4400" b="1" dirty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of Lading no</a:t>
            </a:r>
            <a:r>
              <a:rPr lang="en-US" sz="4400" b="1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.)</a:t>
            </a:r>
            <a:endParaRPr lang="en-US" sz="4400" b="1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371702" y="1169125"/>
            <a:ext cx="4550229" cy="1004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>
              <a:solidFill>
                <a:srgbClr val="000099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371702" y="2315296"/>
            <a:ext cx="4405448" cy="24381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thaiDist"/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กรณีที่เป็น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BL.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แบบ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Original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ทาง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ต้องส่งเอกสาร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Original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(ทั้งชุด) มาเพื่อใช้ในการแลกดีโอเพื่อออกสินค้า แต่กรณีที่เป็น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Surrender / Telex Release / Seaway bill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ไม่ต้องส่ง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Original BL.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ให้ส่ง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Copy BL.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มาแทน ส่วนเอกสารอื่น ๆ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ก็ต้องส่ง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Original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มาให้ทั้งหมด </a:t>
            </a:r>
            <a:endParaRPr lang="th-TH" sz="28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863340" y="897313"/>
            <a:ext cx="2253345" cy="520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 smtClean="0">
                <a:solidFill>
                  <a:srgbClr val="0000CC"/>
                </a:solidFill>
              </a:rPr>
              <a:t>ใบตราส่งสินค้า</a:t>
            </a:r>
            <a:endParaRPr lang="th-TH" sz="2800" dirty="0">
              <a:solidFill>
                <a:srgbClr val="0000CC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65" y="1018078"/>
            <a:ext cx="3400284" cy="4805882"/>
          </a:xfrm>
          <a:prstGeom prst="rec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 rot="20353847">
            <a:off x="2743638" y="1826777"/>
            <a:ext cx="1186851" cy="63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dirty="0" smtClean="0">
                <a:solidFill>
                  <a:srgbClr val="FF0000"/>
                </a:solidFill>
              </a:rPr>
              <a:t>ตัวอย่าง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87290"/>
            <a:ext cx="9144000" cy="770709"/>
            <a:chOff x="0" y="5974825"/>
            <a:chExt cx="8098978" cy="88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570785" y="5404041"/>
              <a:ext cx="883174" cy="20247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2595530" y="5404041"/>
              <a:ext cx="883174" cy="20247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4620275" y="5404040"/>
              <a:ext cx="883174" cy="202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18"/>
            <a:stretch/>
          </p:blipFill>
          <p:spPr>
            <a:xfrm rot="16200000">
              <a:off x="6645020" y="5404040"/>
              <a:ext cx="883174" cy="20247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3" y="3670664"/>
            <a:ext cx="2834641" cy="283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>
            <a:off x="7863840" y="0"/>
            <a:ext cx="1280160" cy="2338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1629" b="5790"/>
          <a:stretch/>
        </p:blipFill>
        <p:spPr>
          <a:xfrm flipH="1">
            <a:off x="-13062" y="0"/>
            <a:ext cx="1280160" cy="233825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04528" y="323892"/>
            <a:ext cx="2510473" cy="7054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Invoice.</a:t>
            </a:r>
            <a:endParaRPr lang="en-US" sz="4400" b="1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1537" y="1565162"/>
            <a:ext cx="4597399" cy="1408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ต้องเป็น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Commercial Invoice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เฉยๆ แต่ถ้าเป็น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 forma Invoice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จะใช้ไม่ได้</a:t>
            </a:r>
            <a:endParaRPr lang="th-TH" sz="28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52538" y="3086101"/>
            <a:ext cx="4750536" cy="2583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b="1" u="sng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การตรวจสอบ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บาง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ก่อนตกลงซื้อขายจะส่งเอกสาร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 forma Invoice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/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Sales contract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มาให้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Approve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ราคา จำนวน ก่อนการสั่งซื้อ ดังนั้น เมื่อได้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มาต้องตรวจสอบกับ </a:t>
            </a:r>
            <a:r>
              <a:rPr lang="en-US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 forma Invoice </a:t>
            </a:r>
            <a:r>
              <a:rPr lang="th-TH" sz="2800" dirty="0" smtClean="0">
                <a:solidFill>
                  <a:srgbClr val="000099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ด้วยว่า ราคา / จำนวน ตรงตามที่ตกลงไว้หรือไม่</a:t>
            </a:r>
            <a:endParaRPr lang="th-TH" sz="2800" dirty="0">
              <a:solidFill>
                <a:srgbClr val="000099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771" y="1459216"/>
            <a:ext cx="3281706" cy="4639381"/>
          </a:xfrm>
          <a:prstGeom prst="rec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6" name="Title 1"/>
          <p:cNvSpPr txBox="1">
            <a:spLocks/>
          </p:cNvSpPr>
          <p:nvPr/>
        </p:nvSpPr>
        <p:spPr>
          <a:xfrm rot="20353847">
            <a:off x="6334187" y="2647475"/>
            <a:ext cx="1177316" cy="63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dirty="0" smtClean="0">
                <a:solidFill>
                  <a:srgbClr val="FF0000"/>
                </a:solidFill>
              </a:rPr>
              <a:t>ตัวอย่าง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2375</TotalTime>
  <Words>3225</Words>
  <Application>Microsoft Office PowerPoint</Application>
  <PresentationFormat>On-screen Show (4:3)</PresentationFormat>
  <Paragraphs>275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Angsana New</vt:lpstr>
      <vt:lpstr>Arial</vt:lpstr>
      <vt:lpstr>Calibri</vt:lpstr>
      <vt:lpstr>Calibri Light</vt:lpstr>
      <vt:lpstr>Cordia New</vt:lpstr>
      <vt:lpstr>Curlz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เอกสารที่ใช้จะประกอบด้วย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KHANUN</dc:creator>
  <cp:lastModifiedBy>KHANUN</cp:lastModifiedBy>
  <cp:revision>150</cp:revision>
  <cp:lastPrinted>2024-08-20T08:46:11Z</cp:lastPrinted>
  <dcterms:created xsi:type="dcterms:W3CDTF">2021-01-21T03:31:38Z</dcterms:created>
  <dcterms:modified xsi:type="dcterms:W3CDTF">2024-08-20T08:49:57Z</dcterms:modified>
</cp:coreProperties>
</file>